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48" r:id="rId3"/>
    <p:sldId id="349" r:id="rId4"/>
    <p:sldId id="350" r:id="rId5"/>
    <p:sldId id="345" r:id="rId6"/>
    <p:sldId id="346" r:id="rId7"/>
    <p:sldId id="326" r:id="rId8"/>
    <p:sldId id="287" r:id="rId9"/>
    <p:sldId id="288" r:id="rId10"/>
    <p:sldId id="332" r:id="rId11"/>
    <p:sldId id="395" r:id="rId12"/>
    <p:sldId id="351" r:id="rId13"/>
    <p:sldId id="352" r:id="rId14"/>
    <p:sldId id="270" r:id="rId15"/>
    <p:sldId id="290" r:id="rId16"/>
    <p:sldId id="322" r:id="rId17"/>
    <p:sldId id="327" r:id="rId18"/>
    <p:sldId id="291" r:id="rId19"/>
    <p:sldId id="298" r:id="rId20"/>
    <p:sldId id="320" r:id="rId21"/>
    <p:sldId id="319" r:id="rId22"/>
    <p:sldId id="324" r:id="rId23"/>
    <p:sldId id="330" r:id="rId24"/>
    <p:sldId id="353" r:id="rId25"/>
    <p:sldId id="354" r:id="rId26"/>
    <p:sldId id="292" r:id="rId27"/>
    <p:sldId id="317" r:id="rId28"/>
    <p:sldId id="318" r:id="rId29"/>
    <p:sldId id="323" r:id="rId30"/>
    <p:sldId id="299" r:id="rId31"/>
    <p:sldId id="293" r:id="rId32"/>
    <p:sldId id="294" r:id="rId33"/>
    <p:sldId id="295" r:id="rId34"/>
    <p:sldId id="296" r:id="rId35"/>
    <p:sldId id="300" r:id="rId36"/>
    <p:sldId id="391" r:id="rId37"/>
    <p:sldId id="258" r:id="rId38"/>
    <p:sldId id="304" r:id="rId39"/>
    <p:sldId id="303" r:id="rId40"/>
    <p:sldId id="325" r:id="rId41"/>
    <p:sldId id="305" r:id="rId42"/>
    <p:sldId id="306" r:id="rId43"/>
    <p:sldId id="392" r:id="rId44"/>
    <p:sldId id="393" r:id="rId45"/>
    <p:sldId id="328" r:id="rId46"/>
    <p:sldId id="329" r:id="rId47"/>
    <p:sldId id="355" r:id="rId48"/>
    <p:sldId id="356" r:id="rId49"/>
    <p:sldId id="357" r:id="rId50"/>
    <p:sldId id="333" r:id="rId51"/>
    <p:sldId id="334" r:id="rId52"/>
    <p:sldId id="335" r:id="rId53"/>
    <p:sldId id="358" r:id="rId54"/>
    <p:sldId id="359" r:id="rId55"/>
    <p:sldId id="360" r:id="rId56"/>
    <p:sldId id="361" r:id="rId57"/>
    <p:sldId id="362" r:id="rId58"/>
    <p:sldId id="363" r:id="rId59"/>
    <p:sldId id="336" r:id="rId60"/>
    <p:sldId id="339" r:id="rId61"/>
    <p:sldId id="340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4" r:id="rId71"/>
    <p:sldId id="372" r:id="rId72"/>
    <p:sldId id="373" r:id="rId73"/>
    <p:sldId id="376" r:id="rId74"/>
    <p:sldId id="380" r:id="rId75"/>
    <p:sldId id="378" r:id="rId76"/>
    <p:sldId id="379" r:id="rId77"/>
    <p:sldId id="381" r:id="rId78"/>
    <p:sldId id="382" r:id="rId79"/>
    <p:sldId id="383" r:id="rId80"/>
    <p:sldId id="384" r:id="rId81"/>
    <p:sldId id="385" r:id="rId82"/>
    <p:sldId id="301" r:id="rId83"/>
    <p:sldId id="386" r:id="rId84"/>
    <p:sldId id="387" r:id="rId85"/>
    <p:sldId id="388" r:id="rId86"/>
    <p:sldId id="389" r:id="rId87"/>
    <p:sldId id="390" r:id="rId88"/>
    <p:sldId id="394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79607"/>
  </p:normalViewPr>
  <p:slideViewPr>
    <p:cSldViewPr snapToGrid="0">
      <p:cViewPr varScale="1">
        <p:scale>
          <a:sx n="123" d="100"/>
          <a:sy n="123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B111-90C9-244E-AEFF-9096D69CC73D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AD2C9-3DE8-8F45-85E4-1F1B17D512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3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84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1200" dirty="0">
                <a:solidFill>
                  <a:srgbClr val="2C4DA8"/>
                </a:solidFill>
              </a:rPr>
              <a:t>: </a:t>
            </a:r>
            <a:r>
              <a:rPr lang="ru-RU" sz="1200" b="1" dirty="0"/>
              <a:t>Кейс: </a:t>
            </a:r>
            <a:r>
              <a:rPr lang="en" sz="1200" b="1" dirty="0"/>
              <a:t>B2B-</a:t>
            </a:r>
            <a:r>
              <a:rPr lang="ru-RU" sz="1200" b="1" dirty="0"/>
              <a:t>продукт на заказной разработке: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Мы делали профессиональный продукт для бизнеса, но не могли увидеть, как им пользуются на самом деле.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Вместо этого мы полагались на отзывы от руководителей, которые до нас доходили искаженными. Из-за этого работа шла медленно, и всем было тяжело. Один смелый разработчик решил работать на позиции, связанной с нашим продуктом, чтобы лучше его понять. Через четыре месяца он помог сделать нашу работу намного продуктивнее.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61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2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оценивать эффективность исследований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11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B67E4-D2C7-1C1C-3A11-157A877F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7B5612-4A5A-F4D0-61D6-26FEF755C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68B6B2-4DAD-43B0-7EC5-ED7EF9AF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E93027-B7B8-4706-76E6-A348E2E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780C8-E92F-00F5-3B77-87707590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6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25FB0-29FE-8AA9-4A4A-549A9D90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D3B83-4498-B43F-787E-FF96312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02D5D-A4A2-BC9C-F408-2AE5D27D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1FE5B3-C452-CF99-44EA-086D8BC7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A97A-DA55-2CCA-D130-68A5142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0579D4E-08B6-9B86-330E-CC1AED0C1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00556-C88A-9808-019A-7C6D8CB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5962D-A3E6-A244-73C1-7EAA3A11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33679-F97B-359E-F866-9A29AEE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64DB9-1CA1-7CF5-19E3-FC07562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6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5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B72BC-0CF3-2378-D6B5-883558D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CCFDD-C996-4063-D1B3-7518F00D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AA5BA-E0AF-E80B-4733-7A8CF1C6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99424-A541-A3BD-7950-E40AD01A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B5D95-3681-5D83-AA81-A6ADC90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818EB-5B64-0F1B-02F0-F5D00164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29818-DC29-8D00-09E7-5D6732ED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4A29D-DEB0-F418-78B8-9FE15E5B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DB7542-CF38-3AFE-A3C2-A8537959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F60B1-64D7-C63E-B6AD-5D92F196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1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29B99-D397-E2E4-E413-5EA6243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FD167-76B8-8C73-3451-280FF77C7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300F5-9712-6B21-DCBC-2360E5422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84EE1F-0859-06A5-E1C6-C2685B06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677439-9000-6E63-E81F-11232243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94374-9ADE-C641-8E65-20D19521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22919-A862-A72A-F921-3EDE7C5D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E51197-5866-3968-EF59-7F62879BD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76990-F0CD-9B8B-C611-696EEE25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654DC0-8B6F-FFE5-BEB7-6047F4A7D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B47A5B-06B9-F96E-FC6C-1995A79B0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C439F6-2918-7E16-D7C9-62404C7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C5576-70B1-85F4-D37B-3FFE7C03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4A553-7BD3-7621-EB16-AEF0C060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03CE6-1759-3A07-53F3-ADE7F7E3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6A74AF-8A2D-5D3A-FDE5-7FD1CF3D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7B7C7-E6E1-B694-B0B5-E1CDEEDF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679016-88BF-0455-89A4-AECE55E8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8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D29C92-3D96-C277-FAAA-4863CA9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163425-E438-2750-28D7-FBE76205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3B4771-98D9-8CE1-E5DC-DFA8EA9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DD79E-7AC4-A6C4-E818-36015A59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D88AC-FC1A-2DEB-9558-EACC1925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6955BB-0D49-9435-8401-1653BD3C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A86C0A-AC25-723D-FAEE-99EC0E74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906523-2EA7-BBFB-D178-3C81DD9E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98753-9912-82DD-93DD-D5C63051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4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A9FE-4D4A-F06E-DC4D-5178C81C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682E39-9C8C-0CE0-DE70-92977FAA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9EDAC-C3C4-442D-B8D8-1AD8E6224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D8145A-D0B6-9626-3EFB-37E8985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9CEE4-FDB3-899E-A6F8-233DEE22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7813D-86AD-99E6-5654-3E88F96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06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0F29-DC69-BE05-A256-60A3C24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CAA14-8939-643F-1E97-7F51D08D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A9C95-22F0-94C4-2F94-EAAAC9178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76705-1922-2044-9F72-0C1B4749CEB7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CAC05-F0DB-2230-D3B3-35D1C097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A77B9-BB24-B3C6-1490-70DEE526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49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9066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Продуктовые исследования</a:t>
            </a:r>
          </a:p>
          <a:p>
            <a:r>
              <a:rPr lang="ru-RU" dirty="0"/>
              <a:t>Качественные исследования</a:t>
            </a:r>
          </a:p>
          <a:p>
            <a:r>
              <a:rPr lang="ru-RU" dirty="0"/>
              <a:t>Количественные исследования</a:t>
            </a:r>
            <a:endParaRPr lang="en-US" dirty="0"/>
          </a:p>
          <a:p>
            <a:r>
              <a:rPr lang="ru-RU" dirty="0"/>
              <a:t>Смешанные исследования</a:t>
            </a:r>
          </a:p>
          <a:p>
            <a:r>
              <a:rPr lang="ru-RU" dirty="0"/>
              <a:t>Глубинные интервью</a:t>
            </a:r>
          </a:p>
          <a:p>
            <a:r>
              <a:rPr lang="ru-RU" dirty="0"/>
              <a:t>Опросы</a:t>
            </a:r>
          </a:p>
          <a:p>
            <a:endParaRPr lang="ru-RU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08"/>
            <a:ext cx="8083731" cy="49938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полевое наблюдение </a:t>
            </a:r>
            <a:r>
              <a:rPr lang="ru-RU" sz="2600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лабораторное наблюдение </a:t>
            </a:r>
            <a:r>
              <a:rPr lang="ru-RU" sz="2600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лабораторно-полевое наблюдение </a:t>
            </a:r>
            <a:r>
              <a:rPr lang="ru-RU" sz="2600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1026" name="Picture 2" descr="Лабораторные исследования: виды и подготовка">
            <a:extLst>
              <a:ext uri="{FF2B5EF4-FFF2-40B4-BE49-F238E27FC236}">
                <a16:creationId xmlns:a16="http://schemas.microsoft.com/office/drawing/2014/main" id="{EA45EBFD-9DEF-D0FA-6B91-5701259F3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8" r="15642"/>
          <a:stretch/>
        </p:blipFill>
        <p:spPr bwMode="auto">
          <a:xfrm>
            <a:off x="9063285" y="3370217"/>
            <a:ext cx="3128716" cy="348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ect Observation…Some Practical Advice - Jump">
            <a:extLst>
              <a:ext uri="{FF2B5EF4-FFF2-40B4-BE49-F238E27FC236}">
                <a16:creationId xmlns:a16="http://schemas.microsoft.com/office/drawing/2014/main" id="{76341CDB-A1D3-6247-DF56-EDA57BFCF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63284" y="0"/>
            <a:ext cx="3128716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30E9A2E-A913-86B2-2E38-1913058A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021725"/>
            <a:ext cx="5257800" cy="55619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Первичные исследования</a:t>
            </a:r>
          </a:p>
          <a:p>
            <a:pPr lvl="1">
              <a:lnSpc>
                <a:spcPct val="100000"/>
              </a:lnSpc>
            </a:pP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Проводите самостоятельно. Информация, полученная в результате непосредственного взаимодействия с пользователями, такая как интервью, опросы или юзабилити-тестирование, считается первичным исследованием.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Вторичные исследования</a:t>
            </a:r>
            <a:br>
              <a:rPr lang="ru-RU" sz="2400" dirty="0"/>
            </a:br>
            <a:r>
              <a:rPr lang="ru-RU" sz="2400" dirty="0"/>
              <a:t>(мета-анализ)</a:t>
            </a:r>
          </a:p>
          <a:p>
            <a:pPr lvl="1">
              <a:lnSpc>
                <a:spcPct val="100000"/>
              </a:lnSpc>
            </a:pP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Используется информация, собранная кем-то другим. Например, использование информации из таких источников, как книги, статьи или журналы, считается вторичным исследованием.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7170" name="Picture 2" descr="Перевод статьи с четвёртой недели программы квалификации Coursera Вы уже узнали о проблемах, которые могут возникнуть, когда дизайнеры делают предположения о своих пользователях и их потребностях.">
            <a:extLst>
              <a:ext uri="{FF2B5EF4-FFF2-40B4-BE49-F238E27FC236}">
                <a16:creationId xmlns:a16="http://schemas.microsoft.com/office/drawing/2014/main" id="{318398D4-E8EA-4D68-1ADF-74EF7E13E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8628" y="1776866"/>
            <a:ext cx="4820194" cy="392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46-C960-07A8-161C-F61AB340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B7B866-976F-3527-E8D1-9990D8F96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83AC97B-D6D9-38EE-F329-0DEB1DF3B4A2}"/>
              </a:ext>
            </a:extLst>
          </p:cNvPr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6707F5F-5FCC-2972-A5A7-1A97507EDDA5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8F9C51B-8352-CB96-C29B-B50B573850F4}"/>
                </a:ext>
              </a:extLst>
            </p:cNvPr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7AEDF6C-F9F7-C6A4-DC96-0F646CCA896C}"/>
                </a:ext>
              </a:extLst>
            </p:cNvPr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A0FDA74-2511-6D1D-AF4A-A1BA1CAEBC85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0BF5BFD-0735-2424-ED20-430E359CA607}"/>
                </a:ext>
              </a:extLst>
            </p:cNvPr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BD50871-983F-0EF7-DA72-1DADAC036528}"/>
                </a:ext>
              </a:extLst>
            </p:cNvPr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60C095A-9C99-2C54-6F91-772D9DC27EA8}"/>
              </a:ext>
            </a:extLst>
          </p:cNvPr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AC7CE1E-EF32-35AC-B061-264F2779EF12}"/>
              </a:ext>
            </a:extLst>
          </p:cNvPr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E9D8E18-A734-40C6-2D02-1D9743485929}"/>
              </a:ext>
            </a:extLst>
          </p:cNvPr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FCE1CFF-F770-D26C-1422-A0DD54E3316B}"/>
              </a:ext>
            </a:extLst>
          </p:cNvPr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32472A3-77D1-F231-7E5B-E452DAF100A8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A8C0CB9-1DAD-CD2E-5A12-6DA9DA824AAB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08D3D76-ECBC-4469-4A96-D1C4F36AF166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B943C4D-5A71-E215-F419-1B47121BC8DE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  <p:extLst>
      <p:ext uri="{BB962C8B-B14F-4D97-AF65-F5344CB8AC3E}">
        <p14:creationId xmlns:p14="http://schemas.microsoft.com/office/powerpoint/2010/main" val="244280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264-A9CF-1BC3-203A-0249221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DF2D3E-533E-0CF5-1DEA-6468B88C8B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1FEE3C-A2FE-35A3-DBE4-05A94FE5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EAF73D-E19E-40AB-6EBC-ECCA98B22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Интервью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Юзабилити-тесты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Фокус-группы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38837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754" y="28418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322" y="1266590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02313" y="1255660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752" y="2187757"/>
            <a:ext cx="5107021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5952" y="2187757"/>
            <a:ext cx="501622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23732" y="1766150"/>
            <a:ext cx="264795" cy="247471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98272" y="1766145"/>
            <a:ext cx="264795" cy="236538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54022C-2B7E-B94D-0064-25509A4EDD2F}"/>
              </a:ext>
            </a:extLst>
          </p:cNvPr>
          <p:cNvSpPr txBox="1"/>
          <p:nvPr/>
        </p:nvSpPr>
        <p:spPr>
          <a:xfrm>
            <a:off x="507478" y="5842337"/>
            <a:ext cx="1150618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/>
              <a:t>Выделяют проблемные и решенческие интервью. В ходе проблемного проверяют гипотезы о проблеме, а в ходе решенческого — гипотезы о концепции решения. Из интервью мы черпаем информацию о потенциальных пользователях, их задачах, проблемах и ожиданиях.</a:t>
            </a:r>
          </a:p>
        </p:txBody>
      </p:sp>
      <p:pic>
        <p:nvPicPr>
          <p:cNvPr id="1026" name="Picture 2" descr="CustDev: что такое Customer Development и как он помогает в развитии бизнеса">
            <a:extLst>
              <a:ext uri="{FF2B5EF4-FFF2-40B4-BE49-F238E27FC236}">
                <a16:creationId xmlns:a16="http://schemas.microsoft.com/office/drawing/2014/main" id="{4DF8CD1B-062C-0CD5-2E7C-2299B1A2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009" y="3443195"/>
            <a:ext cx="4533090" cy="23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1138994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sz="4900" dirty="0"/>
              <a:t>Интервью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10515600" cy="49355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0070C0"/>
                </a:solidFill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Один из наиболее </a:t>
            </a:r>
            <a:r>
              <a:rPr lang="ru-RU" sz="2200" b="1" dirty="0"/>
              <a:t>универсальных</a:t>
            </a:r>
            <a:r>
              <a:rPr lang="ru-RU" sz="2200" dirty="0"/>
              <a:t>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Используют, чтобы: </a:t>
            </a:r>
            <a:r>
              <a:rPr lang="ru-RU" sz="2200" b="1" dirty="0"/>
              <a:t>выявить «боли» и потребности людей</a:t>
            </a:r>
            <a:r>
              <a:rPr lang="ru-RU" sz="22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проводить </a:t>
            </a:r>
            <a:r>
              <a:rPr lang="ru-RU" sz="2200" b="1" dirty="0"/>
              <a:t>на всех этапах работы над продуктом</a:t>
            </a:r>
            <a:r>
              <a:rPr lang="ru-RU" sz="2200" dirty="0"/>
              <a:t>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Преимущество: позволяет </a:t>
            </a:r>
            <a:r>
              <a:rPr lang="ru-RU" sz="2200" b="1" dirty="0"/>
              <a:t>углублённо изучить мотивацию пользователей</a:t>
            </a:r>
            <a:r>
              <a:rPr lang="ru-RU" sz="2200" dirty="0"/>
              <a:t>, </a:t>
            </a:r>
            <a:r>
              <a:rPr lang="ru-RU" sz="2200" b="1" dirty="0"/>
              <a:t>лучше понять целевую аудиторию</a:t>
            </a:r>
            <a:r>
              <a:rPr lang="ru-RU" sz="2200" dirty="0"/>
              <a:t> и </a:t>
            </a:r>
            <a:r>
              <a:rPr lang="ru-RU" sz="2200" b="1" dirty="0"/>
              <a:t>получить</a:t>
            </a:r>
            <a:r>
              <a:rPr lang="ru-RU" sz="2200" dirty="0"/>
              <a:t> от неё </a:t>
            </a:r>
            <a:r>
              <a:rPr lang="ru-RU" sz="2200" b="1" dirty="0"/>
              <a:t>неожиданные инсайты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Держатель для телефона на электро-самокате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 езде в дождь на велосипеде забрызгивается одежда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353" y="5153017"/>
            <a:ext cx="3310647" cy="17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4881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</a:t>
            </a:r>
            <a:r>
              <a:rPr lang="ru-RU" sz="2200" b="1" dirty="0"/>
              <a:t>желание подтвердить идею</a:t>
            </a:r>
            <a:r>
              <a:rPr lang="ru-RU" sz="2200" dirty="0"/>
              <a:t>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>
                <a:hlinkClick r:id="rId2"/>
              </a:rPr>
              <a:t>Избирательное восприятие</a:t>
            </a:r>
            <a:r>
              <a:rPr lang="ru-RU" sz="2200" dirty="0"/>
              <a:t>: Увлеченный идеей интервьюер слышит только те факты, которые подкрепляют гипотезу, и пропускает неподходящие.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ru-RU" sz="2100" dirty="0"/>
              <a:t>Отправляйте на интервью того члена команды, который </a:t>
            </a:r>
            <a:r>
              <a:rPr lang="ru-RU" sz="2100" b="1" dirty="0"/>
              <a:t>настроен к идее нейтрально</a:t>
            </a:r>
            <a:r>
              <a:rPr lang="ru-RU" sz="21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Привлекайте к проведению интервью </a:t>
            </a:r>
            <a:r>
              <a:rPr lang="ru-RU" sz="2100" b="1" dirty="0"/>
              <a:t>разных членов команды</a:t>
            </a:r>
            <a:r>
              <a:rPr lang="ru-RU" sz="21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Готовьте </a:t>
            </a:r>
            <a:r>
              <a:rPr lang="ru-RU" sz="2100" b="1" dirty="0"/>
              <a:t>подробный гайд</a:t>
            </a:r>
            <a:r>
              <a:rPr lang="ru-RU" sz="21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Проводите интервью в паре</a:t>
            </a:r>
            <a:r>
              <a:rPr lang="ru-RU" sz="2100" dirty="0"/>
              <a:t> или привлекайте коллег к </a:t>
            </a:r>
            <a:r>
              <a:rPr lang="ru-RU" sz="2100" b="1" dirty="0"/>
              <a:t>прослушиванию записей интервью</a:t>
            </a:r>
            <a:r>
              <a:rPr lang="ru-RU" sz="21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7A451-87B1-4DD6-C0BC-4EC00DF8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5" t="12910" r="11071" b="14044"/>
          <a:stretch/>
        </p:blipFill>
        <p:spPr>
          <a:xfrm>
            <a:off x="9072882" y="4549613"/>
            <a:ext cx="3081867" cy="22264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98"/>
            <a:ext cx="10515600" cy="505265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Всегда по-разному.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Для качественных исследований действует </a:t>
            </a:r>
            <a:r>
              <a:rPr lang="ru-RU" sz="2200" b="1" dirty="0">
                <a:hlinkClick r:id="rId3"/>
              </a:rPr>
              <a:t>концепция насыщения</a:t>
            </a:r>
            <a:r>
              <a:rPr lang="ru-RU" sz="2200" dirty="0"/>
              <a:t>: выборка должна быть </a:t>
            </a:r>
            <a:r>
              <a:rPr lang="ru-RU" sz="2200" b="1" dirty="0"/>
              <a:t>достаточной, чтобы обнаружить все или почти все конфигурации смысла и опыта</a:t>
            </a:r>
            <a:r>
              <a:rPr lang="ru-RU" sz="2200" dirty="0"/>
              <a:t>, важные для исследования, но в то же время не быть слишком большой (тогда она становится контрпродуктивной).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Принцип такой: </a:t>
            </a:r>
            <a:r>
              <a:rPr lang="ru-RU" sz="22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Перестали появляться новые кластеры.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Надо помнить: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Важен не размер кластеров, а само их наличие</a:t>
            </a:r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95"/>
            <a:ext cx="10515600" cy="684256"/>
          </a:xfrm>
        </p:spPr>
        <p:txBody>
          <a:bodyPr>
            <a:normAutofit fontScale="90000"/>
          </a:bodyPr>
          <a:lstStyle/>
          <a:p>
            <a:r>
              <a:rPr lang="ru-RU" dirty="0"/>
              <a:t>Юзабилити-тесты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153"/>
            <a:ext cx="10515600" cy="56778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</a:t>
            </a:r>
            <a:r>
              <a:rPr lang="ru-RU" sz="2000" b="1" dirty="0"/>
              <a:t>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модерируемые</a:t>
            </a:r>
            <a:r>
              <a:rPr lang="ru-RU" sz="1800" dirty="0"/>
              <a:t>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немодерируемые</a:t>
            </a:r>
            <a:r>
              <a:rPr lang="ru-RU" sz="1800" dirty="0"/>
              <a:t>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</a:t>
            </a:r>
            <a:r>
              <a:rPr lang="ru-RU" sz="2000" u="sng" dirty="0"/>
              <a:t>свои продукты</a:t>
            </a:r>
            <a:r>
              <a:rPr lang="ru-RU" sz="2000" dirty="0"/>
              <a:t> (</a:t>
            </a:r>
            <a:r>
              <a:rPr lang="ru-RU" sz="2000" u="sng" dirty="0"/>
              <a:t>прототипы</a:t>
            </a:r>
            <a:r>
              <a:rPr lang="ru-RU" sz="2000" dirty="0"/>
              <a:t>), так и </a:t>
            </a:r>
            <a:r>
              <a:rPr lang="ru-RU" sz="2000" u="sng" dirty="0"/>
              <a:t>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</a:t>
            </a:r>
            <a:r>
              <a:rPr lang="ru-RU" sz="2000" b="1" dirty="0"/>
              <a:t>легко проводить дистанционно</a:t>
            </a:r>
            <a:r>
              <a:rPr lang="ru-RU" sz="2000" dirty="0"/>
              <a:t>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133863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00800" y="2028082"/>
            <a:ext cx="5415772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400800" y="380304"/>
            <a:ext cx="555019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/>
              <a:t>на прототипах</a:t>
            </a:r>
            <a:r>
              <a:rPr lang="ru-RU" sz="24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/>
              <a:t>работающими сервисами</a:t>
            </a:r>
            <a:r>
              <a:rPr lang="ru-RU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Ситуации, когда это полезно: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2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2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Продукт развивается в конкурентной среде, у него много аналогов. В этом случае </a:t>
            </a:r>
            <a:r>
              <a:rPr lang="ru-RU" sz="2200" b="1" dirty="0"/>
              <a:t>важно тестировать </a:t>
            </a:r>
            <a:r>
              <a:rPr lang="ru-RU" sz="2200" dirty="0"/>
              <a:t>не только собственный продукт, но и </a:t>
            </a:r>
            <a:r>
              <a:rPr lang="ru-RU" sz="2200" b="1" dirty="0"/>
              <a:t>продукты конкурентов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260556"/>
            <a:ext cx="10325596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9" y="1033671"/>
            <a:ext cx="11130698" cy="55637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можно даже оценить </a:t>
            </a:r>
            <a:r>
              <a:rPr lang="ru-RU" sz="2000" b="1" dirty="0"/>
              <a:t>удобство</a:t>
            </a:r>
            <a:r>
              <a:rPr lang="ru-RU" sz="2000" dirty="0"/>
              <a:t>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</a:t>
            </a:r>
            <a:r>
              <a:rPr lang="ru-RU" sz="2000" b="1" dirty="0"/>
              <a:t>находят</a:t>
            </a:r>
            <a:r>
              <a:rPr lang="ru-RU" sz="2000" dirty="0"/>
              <a:t>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легко ли </a:t>
            </a:r>
            <a:r>
              <a:rPr lang="ru-RU" sz="2000" b="1" dirty="0"/>
              <a:t>справляются с действиями</a:t>
            </a:r>
            <a:r>
              <a:rPr lang="ru-RU" sz="2000" dirty="0"/>
              <a:t>, соответствуют ли ответы системы </a:t>
            </a:r>
            <a:r>
              <a:rPr lang="ru-RU" sz="2000" b="1" dirty="0"/>
              <a:t>ожиданиям</a:t>
            </a:r>
            <a:r>
              <a:rPr lang="ru-RU" sz="2000" dirty="0"/>
              <a:t>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endParaRPr lang="en-US" sz="2000" dirty="0"/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тестирования интерактивных прототипов без модератора:</a:t>
            </a:r>
            <a:br>
              <a:rPr lang="ru-RU" sz="2000" dirty="0"/>
            </a:b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234404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41" y="954158"/>
            <a:ext cx="10700700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</a:t>
            </a:r>
            <a:r>
              <a:rPr lang="ru-RU" sz="2000" b="1" dirty="0"/>
              <a:t>было бы невозможным</a:t>
            </a:r>
            <a:r>
              <a:rPr lang="ru-RU" sz="2000" dirty="0"/>
              <a:t>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— наблюдаем более глубокое взаимодействие с </a:t>
            </a:r>
            <a:r>
              <a:rPr lang="en-US" sz="2000" dirty="0"/>
              <a:t>UI/UX </a:t>
            </a:r>
            <a:r>
              <a:rPr lang="ru-RU" sz="2000" dirty="0"/>
              <a:t>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D5ECC-FFFE-84B7-F898-155482E01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984" y="3204783"/>
            <a:ext cx="3237016" cy="12568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B675E-C352-8D7E-2D21-666062A7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A4F8043-AB7E-1224-A0AB-CC92C07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27880"/>
              </p:ext>
            </p:extLst>
          </p:nvPr>
        </p:nvGraphicFramePr>
        <p:xfrm>
          <a:off x="825941" y="3371448"/>
          <a:ext cx="9852660" cy="334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11162526-7137-6C0B-6041-668486767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0659"/>
            <a:ext cx="6846651" cy="9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80000"/>
              </a:lnSpc>
              <a:spcBef>
                <a:spcPts val="0"/>
              </a:spcBef>
            </a:pPr>
            <a:r>
              <a:rPr lang="ru-RU" sz="3200" dirty="0"/>
              <a:t>Качественные исследования:</a:t>
            </a:r>
            <a:br>
              <a:rPr lang="ru-RU" dirty="0"/>
            </a:br>
            <a:r>
              <a:rPr lang="ru-RU" dirty="0"/>
              <a:t>Фокус-группы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1D9C871-2A40-931D-3712-C00FCB73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635"/>
            <a:ext cx="8013970" cy="19046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1"/>
                </a:solidFill>
              </a:rPr>
              <a:t>Тип:</a:t>
            </a:r>
            <a:r>
              <a:rPr lang="ru-RU" sz="2400" dirty="0">
                <a:solidFill>
                  <a:schemeClr val="accent1"/>
                </a:solidFill>
              </a:rPr>
              <a:t> отношенческое, поведенческое</a:t>
            </a:r>
            <a:endParaRPr lang="ru-RU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 (ЦА)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760F26-61D5-0AE2-0C23-46C4C6DF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B63E-C8FF-3502-F137-77D82E43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48B04-0D5B-BAB5-2CF7-6B89EC0CA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sp>
        <p:nvSpPr>
          <p:cNvPr id="37" name="Объект 36">
            <a:extLst>
              <a:ext uri="{FF2B5EF4-FFF2-40B4-BE49-F238E27FC236}">
                <a16:creationId xmlns:a16="http://schemas.microsoft.com/office/drawing/2014/main" id="{ABD25DBE-7C73-FFAB-FFCC-02BF3BD7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382"/>
            <a:ext cx="10515600" cy="3931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для анализа </a:t>
            </a:r>
            <a:r>
              <a:rPr lang="ru-RU" sz="2400" b="1" dirty="0"/>
              <a:t>потребительского поведения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</a:t>
            </a:r>
            <a:r>
              <a:rPr lang="ru-RU" sz="2400" b="1" dirty="0"/>
              <a:t>тестирования</a:t>
            </a:r>
            <a:r>
              <a:rPr lang="ru-RU" sz="2400" dirty="0"/>
              <a:t> </a:t>
            </a:r>
            <a:r>
              <a:rPr lang="ru-RU" sz="2400" b="1" dirty="0"/>
              <a:t>материалов</a:t>
            </a:r>
            <a:r>
              <a:rPr lang="ru-RU" sz="2400" dirty="0"/>
              <a:t> (продуктов, упаковки, промо и т.д.)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выявления </a:t>
            </a:r>
            <a:r>
              <a:rPr lang="ru-RU" sz="2400" b="1" dirty="0"/>
              <a:t>мнений</a:t>
            </a:r>
            <a:r>
              <a:rPr lang="ru-RU" sz="2400" dirty="0"/>
              <a:t> клиентов </a:t>
            </a:r>
            <a:r>
              <a:rPr lang="ru-RU" sz="2400" b="1" dirty="0"/>
              <a:t>о компании и</a:t>
            </a:r>
            <a:r>
              <a:rPr lang="ru-RU" sz="2400" dirty="0"/>
              <a:t> ее </a:t>
            </a:r>
            <a:r>
              <a:rPr lang="ru-RU" sz="2400" b="1" dirty="0"/>
              <a:t>конкурентах</a:t>
            </a:r>
            <a:r>
              <a:rPr lang="ru-RU" sz="2400" dirty="0"/>
              <a:t>,</a:t>
            </a:r>
            <a:br>
              <a:rPr lang="ru-RU" sz="2400" dirty="0"/>
            </a:br>
            <a:r>
              <a:rPr lang="ru-RU" sz="2400" b="1" dirty="0"/>
              <a:t>о предложении</a:t>
            </a:r>
            <a:r>
              <a:rPr lang="ru-RU" sz="2400" dirty="0"/>
              <a:t>, с которым они выходят на рынок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генерация</a:t>
            </a:r>
            <a:r>
              <a:rPr lang="ru-RU" sz="2400" dirty="0"/>
              <a:t> новых </a:t>
            </a:r>
            <a:r>
              <a:rPr lang="ru-RU" sz="2400" b="1" dirty="0"/>
              <a:t>идей</a:t>
            </a:r>
            <a:r>
              <a:rPr lang="ru-RU" sz="2400" dirty="0"/>
              <a:t> (продуктов, упаковки, рекламы)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выявление </a:t>
            </a:r>
            <a:r>
              <a:rPr lang="en-US" sz="2400" dirty="0"/>
              <a:t>«</a:t>
            </a:r>
            <a:r>
              <a:rPr lang="ru-RU" sz="2400" b="1" dirty="0"/>
              <a:t>инсайтов</a:t>
            </a:r>
            <a:r>
              <a:rPr lang="en-US" sz="2400" dirty="0"/>
              <a:t>»</a:t>
            </a:r>
            <a:r>
              <a:rPr lang="ru-RU" sz="2400" dirty="0"/>
              <a:t>, скрытых </a:t>
            </a:r>
            <a:r>
              <a:rPr lang="ru-RU" sz="2400" b="1" dirty="0"/>
              <a:t>мотивов</a:t>
            </a:r>
            <a:r>
              <a:rPr lang="ru-RU" sz="2400" dirty="0"/>
              <a:t> / </a:t>
            </a:r>
            <a:r>
              <a:rPr lang="ru-RU" sz="2400" b="1" dirty="0"/>
              <a:t>проблем</a:t>
            </a:r>
            <a:r>
              <a:rPr lang="ru-RU" sz="2400" dirty="0"/>
              <a:t> / </a:t>
            </a:r>
            <a:r>
              <a:rPr lang="ru-RU" sz="2400" b="1" dirty="0"/>
              <a:t>потребностей</a:t>
            </a:r>
            <a:r>
              <a:rPr lang="ru-RU" sz="2400" dirty="0"/>
              <a:t> пользователей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C4CA1D5-FB49-BB29-EC4B-A0FD91C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87549"/>
            <a:ext cx="10515600" cy="826851"/>
          </a:xfrm>
        </p:spPr>
        <p:txBody>
          <a:bodyPr>
            <a:normAutofit/>
          </a:bodyPr>
          <a:lstStyle/>
          <a:p>
            <a:r>
              <a:rPr lang="ru-RU" dirty="0"/>
              <a:t>Фокус-группы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10774"/>
            <a:ext cx="10868891" cy="55693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Могут участвовать от 6 до 12 человек, дискуссия длится от 1 до 3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</a:t>
            </a:r>
            <a:r>
              <a:rPr lang="ru-RU" sz="2000" b="1" dirty="0"/>
              <a:t>направлять обсуждения</a:t>
            </a:r>
            <a:r>
              <a:rPr lang="ru-RU" sz="2000" dirty="0"/>
              <a:t>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1 до 3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Влияние участников</a:t>
            </a:r>
            <a:r>
              <a:rPr lang="ru-RU" sz="2000" dirty="0"/>
              <a:t> фокус-группы </a:t>
            </a:r>
            <a:r>
              <a:rPr lang="ru-RU" sz="2000" b="1" dirty="0"/>
              <a:t>друг на друга</a:t>
            </a:r>
            <a:r>
              <a:rPr lang="ru-RU" sz="2000" dirty="0"/>
              <a:t>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</a:t>
            </a:r>
            <a:r>
              <a:rPr lang="ru-RU" sz="2000" b="1" dirty="0"/>
              <a:t>склонны делиться мнениями</a:t>
            </a:r>
            <a:r>
              <a:rPr lang="ru-RU" sz="2000" dirty="0"/>
              <a:t>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</a:t>
            </a:r>
            <a:r>
              <a:rPr lang="ru-RU" sz="2000" b="1" dirty="0"/>
              <a:t>обсуждения</a:t>
            </a:r>
            <a:r>
              <a:rPr lang="ru-RU" sz="2000" dirty="0"/>
              <a:t> получаются более живыми и эмоциональными, </a:t>
            </a:r>
            <a:r>
              <a:rPr lang="ru-RU" sz="2000" b="1" dirty="0"/>
              <a:t>проявляются важные и острые темы</a:t>
            </a:r>
            <a:r>
              <a:rPr lang="ru-RU" sz="2000" dirty="0"/>
              <a:t>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063" y="0"/>
            <a:ext cx="3638937" cy="23513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3" y="198622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997278"/>
            <a:ext cx="10972801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 </a:t>
            </a:r>
            <a:r>
              <a:rPr lang="ru-RU" sz="2000" dirty="0"/>
              <a:t>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</a:t>
            </a:r>
            <a:r>
              <a:rPr lang="ru-RU" sz="2000" b="1" dirty="0"/>
              <a:t>процесс использования продукта</a:t>
            </a:r>
            <a:r>
              <a:rPr lang="ru-RU" sz="2000" dirty="0"/>
              <a:t> настолько сложный и так </a:t>
            </a:r>
            <a:r>
              <a:rPr lang="ru-RU" sz="2000" b="1" dirty="0"/>
              <a:t>сильно зависит от контекста</a:t>
            </a:r>
            <a:r>
              <a:rPr lang="ru-RU" sz="2000" dirty="0"/>
              <a:t>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Преимущества в сравнении с интервью</a:t>
            </a:r>
            <a:r>
              <a:rPr lang="ru-RU" sz="2000" dirty="0"/>
              <a:t>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6835346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608"/>
            <a:ext cx="10515600" cy="60526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 — принтер для этикеток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</a:t>
            </a:r>
            <a:br>
              <a:rPr lang="ru-RU" sz="2000" dirty="0">
                <a:solidFill>
                  <a:srgbClr val="2C4DA8"/>
                </a:solidFill>
              </a:rPr>
            </a:b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 </a:t>
            </a:r>
            <a:r>
              <a:rPr lang="en-US" sz="2000" b="1" dirty="0"/>
              <a:t>«</a:t>
            </a:r>
            <a:r>
              <a:rPr lang="ru-RU" sz="2000" b="1" dirty="0"/>
              <a:t>Засланный казачок</a:t>
            </a:r>
            <a:r>
              <a:rPr lang="en-US" sz="2000" b="1" dirty="0"/>
              <a:t>»</a:t>
            </a:r>
            <a:endParaRPr lang="ru-RU" sz="2000" b="1" dirty="0"/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была неоднократно искаженной и не оперативной. Продвигались медленно,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3074" name="Picture 2" descr="Веб-камера в пиццерии «Додо Пицца» на Ленинском проспекте, Томск">
            <a:extLst>
              <a:ext uri="{FF2B5EF4-FFF2-40B4-BE49-F238E27FC236}">
                <a16:creationId xmlns:a16="http://schemas.microsoft.com/office/drawing/2014/main" id="{A6E703C8-C106-5085-F073-7F5868BD8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9761" y="-1"/>
            <a:ext cx="2682240" cy="33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1050382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Смешанные исследования:</a:t>
            </a:r>
            <a:br>
              <a:rPr lang="ru-RU" dirty="0"/>
            </a:br>
            <a:r>
              <a:rPr lang="ru-RU" sz="4900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8"/>
            <a:ext cx="10883630" cy="56031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 /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Относят и к количественным и смешанным исследованиям (в зависит, есть ли открытые вопросы)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2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размещая опрос на сайте,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рассылку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Выборка должна быть достаточного размера и соответствовать целевой аудитории (репрезентировать ее).</a:t>
            </a:r>
          </a:p>
        </p:txBody>
      </p:sp>
      <p:pic>
        <p:nvPicPr>
          <p:cNvPr id="1028" name="Picture 4" descr="Эффективные опросы в бизнесе | Новости партнеров на РБК+">
            <a:extLst>
              <a:ext uri="{FF2B5EF4-FFF2-40B4-BE49-F238E27FC236}">
                <a16:creationId xmlns:a16="http://schemas.microsoft.com/office/drawing/2014/main" id="{000E8E98-341B-2B0D-7489-FA34A83D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0598" y="2305251"/>
            <a:ext cx="3521402" cy="25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39" y="170022"/>
            <a:ext cx="10515600" cy="1055113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426791"/>
            <a:ext cx="6204626" cy="52852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MVP — </a:t>
            </a:r>
            <a:r>
              <a:rPr lang="en" sz="1600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sz="2200" dirty="0"/>
              <a:t>Minimal Viable </a:t>
            </a:r>
            <a:r>
              <a:rPr lang="en-US" sz="2200" dirty="0"/>
              <a:t>(Valuable)</a:t>
            </a:r>
            <a:r>
              <a:rPr lang="ru-RU" sz="2200" dirty="0"/>
              <a:t> </a:t>
            </a:r>
            <a:r>
              <a:rPr lang="en" sz="2200" dirty="0"/>
              <a:t>Product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en" sz="2200" dirty="0"/>
              <a:t>MVP — </a:t>
            </a:r>
            <a:r>
              <a:rPr lang="ru-RU" sz="2200" dirty="0"/>
              <a:t>это простейший </a:t>
            </a:r>
            <a:r>
              <a:rPr lang="ru-RU" sz="2200" b="1" dirty="0"/>
              <a:t>работающий</a:t>
            </a:r>
            <a:r>
              <a:rPr lang="ru-RU" sz="2200" dirty="0"/>
              <a:t> прототип сервиса, при помощи которого </a:t>
            </a:r>
            <a:r>
              <a:rPr lang="ru-RU" sz="2200" b="1" dirty="0"/>
              <a:t>тестируют спрос</a:t>
            </a:r>
            <a:r>
              <a:rPr lang="ru-RU" sz="22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Страхует компанию от создания невостребованного продукта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или полностью отказаться от неудачной идеи.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E452F9DE-F083-4114-99AE-BC73153C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032" y="1069494"/>
            <a:ext cx="4312641" cy="2931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86033-FCAD-4906-156E-B814193B7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366" y="3932532"/>
            <a:ext cx="2953987" cy="21426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49BA86-D786-FC64-8E5B-7EC579E9D4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763" y="4557212"/>
            <a:ext cx="2765237" cy="22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интерфейс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722713-C7EC-8A70-835E-E81D5CD4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5285" y="1"/>
            <a:ext cx="2736715" cy="16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 / кнопок,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40" y="454660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Отслеживаем движение взгляда пользователей по интерфейсу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Требуется специальное оборудование.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Можно заметить закономерности и выяснить, </a:t>
            </a:r>
            <a:r>
              <a:rPr lang="ru-RU" sz="2200" b="1" dirty="0"/>
              <a:t>какие элементы</a:t>
            </a:r>
            <a:r>
              <a:rPr lang="ru-RU" sz="2200" dirty="0"/>
              <a:t> интерфейса </a:t>
            </a:r>
            <a:r>
              <a:rPr lang="ru-RU" sz="2200" b="1" dirty="0"/>
              <a:t>привлекают внимание</a:t>
            </a:r>
            <a:r>
              <a:rPr lang="ru-RU" sz="2200" dirty="0"/>
              <a:t>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2127489"/>
            <a:ext cx="368231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4208549"/>
            <a:ext cx="3682315" cy="264945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11F268D-555B-8909-2D50-C3C09411DBA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3047" y="0"/>
            <a:ext cx="3448953" cy="21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CF7F-01D7-DA8A-6D66-88A4464A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26F66E-C1FA-D788-B16C-3E2BC67249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B4DAAC-C2BD-DF52-BFBF-4CA690B3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количественных</a:t>
            </a:r>
            <a:br>
              <a:rPr lang="ru-RU" dirty="0"/>
            </a:br>
            <a:r>
              <a:rPr lang="ru-RU" dirty="0"/>
              <a:t>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499B6-874D-DBF7-C202-3B06038CC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A/B-</a:t>
            </a:r>
            <a:r>
              <a:rPr lang="ru-RU" sz="3200" dirty="0"/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Кластеризация качественных обращений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Веб-аналитика</a:t>
            </a:r>
          </a:p>
          <a:p>
            <a:r>
              <a:rPr lang="ru-RU" sz="3200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808223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54B8-37F8-D7ED-F943-B85CFA99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14B7E-02EC-4538-FD34-FD810466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AF918CF2-D448-5911-DD5C-179A9B41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1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53D278E-751D-C966-5501-3C9B298415D6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DB242BD-8730-199C-DC86-7A3EC4470BD4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E277BE70-5A30-3776-8216-4873D60760BD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52C705A-1669-2EDC-4F4C-C2A7DC6F85A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39B5BD0-5E18-BF6A-5F89-38D985F05144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DEC7C20-A196-C0B5-0AB7-A0C877C38DC2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BA696989-3C39-5898-EA72-E914E26E9C86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C873823-6A0E-1FAE-7ED4-0F86B71E7713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9F7790E-B856-9B35-F050-94200428C2F9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3CF5C3C6-65FB-E3B2-F4E7-039FF2FFA3D2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D752063B-CC0C-8E74-8A10-8714FD2A6BD0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A3846FED-DACE-2994-8053-3867B5FB24D1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B266000A-EE4D-8228-3BA8-66C4071CDA0F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8AC9BB50-3159-6206-43CF-06E0C0CF8FAF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28D3CE52-AD5C-6ABA-75DD-DE2732107614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CF942B05-82C7-5735-E874-D49851BA079F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FA220C91-C00E-4286-F44F-86A0A8950F0E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BD04C350-3A3C-3802-3EE6-2A0E7A568331}"/>
                    </a:ext>
                  </a:extLst>
                </p:cNvPr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1CEDA763-F64E-C13F-0E68-4CE2269F121D}"/>
                    </a:ext>
                  </a:extLst>
                </p:cNvPr>
                <p:cNvPicPr/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0B341DC7-C859-1AE2-5853-3E3433D23F4D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F26E0AE6-2181-6311-CABB-7F35A3BF8073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DE26FCF-7742-A938-BECF-56BE7972DCF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2BCCB291-E3EE-DAFB-B3E8-9085D9B4E905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29A16D35-2A3E-139C-E2C4-C50218EA0923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3ECB027E-1F2C-17D5-9351-BE0488C19F04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D3C85A6-B38E-D9EF-1366-D32AF295DDB5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C0ACDF88-5821-0B90-B900-1B3CBA770B72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91CA6FE0-418A-C5E1-7642-885C24B4CB05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D50BFA82-81BB-F7D7-CCCB-E5952A1FDCDA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1ADE2F6D-AC8D-A883-C68D-08D98EE605C8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BCBF2F0D-70CD-0C74-EAC3-FC32EBA8254F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4446427D-64F7-F3DC-593D-90EBB764E77B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580DE713-3A09-A646-95C2-8B99E21AAB76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28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5821093" cy="132556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Количественные исследования:</a:t>
            </a:r>
            <a:br>
              <a:rPr lang="ru-RU" dirty="0"/>
            </a:br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Универсальность</a:t>
            </a:r>
            <a:r>
              <a:rPr lang="ru-RU" sz="2000" dirty="0"/>
              <a:t>. Тестируем всё, что угодно: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лэндинга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Варианты: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</a:t>
            </a:r>
            <a:r>
              <a:rPr lang="ru-RU" sz="1800" b="1" dirty="0"/>
              <a:t>сразу несколько вариантов</a:t>
            </a:r>
            <a:r>
              <a:rPr lang="ru-RU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Статистическая значимость</a:t>
            </a:r>
            <a:r>
              <a:rPr lang="ru-RU" sz="2000" dirty="0"/>
              <a:t>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265" y="4880639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8363" y="4722742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88" y="280649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262" y="2806491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04201" y="3536995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EE63DB-4766-895B-9115-D1B84C4FA2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486" y="2116595"/>
            <a:ext cx="3983590" cy="43236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5958016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2433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Зайдёт ли фича? Зайдёт ли новый интерфейс?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Поиск лучшего </a:t>
            </a:r>
            <a:r>
              <a:rPr lang="ru-RU" sz="2200" dirty="0">
                <a:hlinkClick r:id="rId3"/>
              </a:rPr>
              <a:t>УТП</a:t>
            </a:r>
            <a:r>
              <a:rPr lang="ru-RU" sz="2200" dirty="0"/>
              <a:t> на этапе формулирования концепции продукта.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3-х УТП для лэндингов: </a:t>
            </a:r>
            <a:r>
              <a:rPr lang="en-US" sz="2000" dirty="0"/>
              <a:t>«</a:t>
            </a:r>
            <a:r>
              <a:rPr lang="ru-RU" sz="2000" dirty="0"/>
              <a:t>Недорого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Качественно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Модно</a:t>
            </a:r>
            <a:r>
              <a:rPr lang="en-US" sz="2000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200" dirty="0"/>
              <a:t>Тестирование тарифов и цен.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Проверка интерфейсных улучшений (кнопки, виджеты и т.п.)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Pro</a:t>
            </a:r>
            <a:r>
              <a:rPr lang="en-US" sz="2200" dirty="0"/>
              <a:t>: </a:t>
            </a:r>
            <a:r>
              <a:rPr lang="ru-RU" sz="2200" dirty="0"/>
              <a:t>Сильная сторона метода — </a:t>
            </a:r>
            <a:r>
              <a:rPr lang="ru-RU" sz="2200" b="1" dirty="0"/>
              <a:t>объективность</a:t>
            </a:r>
            <a:r>
              <a:rPr lang="ru-RU" sz="2200" dirty="0"/>
              <a:t>. Участники не знают об эксперименте, а значит беспристрастны. </a:t>
            </a:r>
            <a:r>
              <a:rPr lang="en" sz="2200" dirty="0"/>
              <a:t>A/B-</a:t>
            </a:r>
            <a:r>
              <a:rPr lang="ru-RU" sz="22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Con</a:t>
            </a:r>
            <a:r>
              <a:rPr lang="en-US" sz="2200" dirty="0"/>
              <a:t>: A</a:t>
            </a:r>
            <a:r>
              <a:rPr lang="en" sz="2200" dirty="0"/>
              <a:t>/B-</a:t>
            </a:r>
            <a:r>
              <a:rPr lang="ru-RU" sz="2200" dirty="0"/>
              <a:t>тесты дают ответ на вопрос «Какой вариант лучше?», но не помогают понять «</a:t>
            </a:r>
            <a:r>
              <a:rPr lang="ru-RU" sz="2200" b="1" dirty="0"/>
              <a:t>Почему</a:t>
            </a:r>
            <a:r>
              <a:rPr lang="ru-RU" sz="2200" dirty="0"/>
              <a:t>?» — то есть что именно повлияло на действия и выбор пользователей. </a:t>
            </a:r>
          </a:p>
        </p:txBody>
      </p:sp>
      <p:pic>
        <p:nvPicPr>
          <p:cNvPr id="2050" name="Picture 2" descr="A/B-тестирование: что это такое и зачем нужно, какие виды существуют, как  его провести и оценить результаты">
            <a:extLst>
              <a:ext uri="{FF2B5EF4-FFF2-40B4-BE49-F238E27FC236}">
                <a16:creationId xmlns:a16="http://schemas.microsoft.com/office/drawing/2014/main" id="{BAAB8CBA-474A-667F-62A1-BCC1B5AB1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19" t="9643" r="5405" b="12962"/>
          <a:stretch/>
        </p:blipFill>
        <p:spPr bwMode="auto">
          <a:xfrm>
            <a:off x="8069315" y="0"/>
            <a:ext cx="4122685" cy="18658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309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При помощи моделей машинного обучения и обработки естественного языка (</a:t>
            </a:r>
            <a:r>
              <a:rPr lang="en-US" sz="2200" dirty="0"/>
              <a:t>word2vec</a:t>
            </a:r>
            <a:r>
              <a:rPr lang="ru-RU" sz="2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 / проблемы, которые</a:t>
            </a:r>
            <a:br>
              <a:rPr lang="ru-RU" sz="2000" dirty="0"/>
            </a:br>
            <a:r>
              <a:rPr lang="ru-RU" sz="2000" dirty="0"/>
              <a:t>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09482"/>
            <a:ext cx="10585174" cy="1181573"/>
          </a:xfrm>
        </p:spPr>
        <p:txBody>
          <a:bodyPr/>
          <a:lstStyle/>
          <a:p>
            <a:r>
              <a:rPr lang="ru-RU" sz="3200" dirty="0"/>
              <a:t>Количественные исследования</a:t>
            </a:r>
            <a:r>
              <a:rPr lang="ru-RU" sz="32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593232"/>
            <a:ext cx="5671085" cy="491246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Google Analytics, </a:t>
            </a:r>
            <a:r>
              <a:rPr lang="ru-RU" sz="2200" dirty="0"/>
              <a:t>Яндекс.Метрика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Позволяет выявить и приоритезировать проблемы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Можно узнать: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количество посетителей,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глубину просмотра (количество страниц, просмотренных посетителями за один раз),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платящих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зарегистрированных на сервисе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и т.п.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2050" name="Picture 2" descr="Google Analytics Dashboard &amp; Report Tools - AgencyAnalytics">
            <a:extLst>
              <a:ext uri="{FF2B5EF4-FFF2-40B4-BE49-F238E27FC236}">
                <a16:creationId xmlns:a16="http://schemas.microsoft.com/office/drawing/2014/main" id="{979BEE5B-FF75-9CA9-5355-83A8FF019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7" t="6525" r="1302"/>
          <a:stretch/>
        </p:blipFill>
        <p:spPr bwMode="auto">
          <a:xfrm>
            <a:off x="6439711" y="1348452"/>
            <a:ext cx="5752289" cy="41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BBC2FE-D6F8-61AE-9D24-DE5F90C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замечания про продуктовым исследованиям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AF9A2B-8A1A-2C94-6EE0-2FBAD585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проводить исследования с умом и как внедрять результаты?</a:t>
            </a:r>
          </a:p>
        </p:txBody>
      </p:sp>
    </p:spTree>
    <p:extLst>
      <p:ext uri="{BB962C8B-B14F-4D97-AF65-F5344CB8AC3E}">
        <p14:creationId xmlns:p14="http://schemas.microsoft.com/office/powerpoint/2010/main" val="3204077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1C31BB-AA89-EE05-14B4-BD3DF03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374852"/>
            <a:ext cx="10515600" cy="918927"/>
          </a:xfrm>
        </p:spPr>
        <p:txBody>
          <a:bodyPr>
            <a:normAutofit fontScale="90000"/>
          </a:bodyPr>
          <a:lstStyle/>
          <a:p>
            <a:r>
              <a:rPr lang="ru-RU" dirty="0"/>
              <a:t>Ещё раз про виды продуктовых исследований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C5D7C1-32E2-86E5-FF95-5F789BE08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6602"/>
            <a:ext cx="6183361" cy="34155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4A77C-0B78-DC09-9E7D-6347B2932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61" y="1836603"/>
            <a:ext cx="6008639" cy="4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Качественные исследования: как повысить эффективность, избежать типичных  ошибок и выпустить полезный продукт / Хабр">
            <a:extLst>
              <a:ext uri="{FF2B5EF4-FFF2-40B4-BE49-F238E27FC236}">
                <a16:creationId xmlns:a16="http://schemas.microsoft.com/office/drawing/2014/main" id="{1D046F2F-7681-E292-DB20-B0C371A9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75651" y="26936"/>
            <a:ext cx="3916349" cy="226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29" y="157566"/>
            <a:ext cx="7307377" cy="695048"/>
          </a:xfrm>
        </p:spPr>
        <p:txBody>
          <a:bodyPr>
            <a:normAutofit/>
          </a:bodyPr>
          <a:lstStyle/>
          <a:p>
            <a:r>
              <a:rPr lang="ru-RU" dirty="0"/>
              <a:t>Эффективность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40" y="940524"/>
            <a:ext cx="10903226" cy="58200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Оценивать эффективность исследований непросто.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Оправдывают ли результаты исследований потраченные ресурсы?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Когда можно считать, что исследование удалось?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Способы / признаки: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Есть инсайты</a:t>
            </a:r>
            <a:r>
              <a:rPr lang="ru-RU" sz="2000" dirty="0"/>
              <a:t>, которые можно проверить.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«Если мы провели исследование и </a:t>
            </a:r>
            <a:r>
              <a:rPr lang="ru-RU" sz="2000" b="1" dirty="0"/>
              <a:t>получили ответы на все вопросы</a:t>
            </a:r>
            <a:r>
              <a:rPr lang="ru-RU" sz="2000" dirty="0"/>
              <a:t>, которые стояли в качестве задач исследования, </a:t>
            </a:r>
            <a:r>
              <a:rPr lang="ru-RU" sz="2000" b="1" dirty="0"/>
              <a:t>подтвердили или опровергли все гипотезы</a:t>
            </a:r>
            <a:r>
              <a:rPr lang="ru-RU" sz="2000" dirty="0"/>
              <a:t>, которые у нас были, исследование можно считать успешным».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вы ответили на все вопросы, а </a:t>
            </a:r>
            <a:r>
              <a:rPr lang="ru-RU" sz="2000" b="1" dirty="0"/>
              <a:t>инсайтов нет</a:t>
            </a:r>
            <a:r>
              <a:rPr lang="ru-RU" sz="2000" dirty="0"/>
              <a:t>, значит цели / </a:t>
            </a:r>
            <a:r>
              <a:rPr lang="ru-RU" sz="2000" b="1" dirty="0"/>
              <a:t>вопросы были сформулированы некорректно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 идеале должен появиться </a:t>
            </a:r>
            <a:r>
              <a:rPr lang="ru-RU" sz="2000" b="1" dirty="0"/>
              <a:t>список рекомендаций</a:t>
            </a:r>
            <a:r>
              <a:rPr lang="ru-RU" sz="2000" dirty="0"/>
              <a:t> (</a:t>
            </a:r>
            <a:r>
              <a:rPr lang="ru-RU" sz="2000" b="1" dirty="0"/>
              <a:t>конкретных действий по улучшению продукта)</a:t>
            </a:r>
            <a:r>
              <a:rPr lang="ru-RU" sz="2000" dirty="0"/>
              <a:t>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«Важно, чтобы это </a:t>
            </a:r>
            <a:r>
              <a:rPr lang="ru-RU" sz="2000" b="1" dirty="0"/>
              <a:t>не были инсайты в стол</a:t>
            </a:r>
            <a:r>
              <a:rPr lang="ru-RU" sz="2000" dirty="0"/>
              <a:t>, а чтобы в результате исследования </a:t>
            </a:r>
            <a:r>
              <a:rPr lang="ru-RU" sz="2000" b="1" dirty="0"/>
              <a:t>генерировалось решение</a:t>
            </a:r>
            <a:r>
              <a:rPr lang="ru-RU" sz="2000" dirty="0"/>
              <a:t>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 итогам исследования что-то </a:t>
            </a:r>
            <a:r>
              <a:rPr lang="ru-RU" sz="2000" b="1" dirty="0"/>
              <a:t>запустили в работу и это дало рост метрик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909"/>
            <a:ext cx="10854447" cy="548974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</a:t>
            </a:r>
            <a:br>
              <a:rPr lang="ru-RU" sz="2200" b="1" dirty="0"/>
            </a:br>
            <a:r>
              <a:rPr lang="ru-RU" sz="2200" b="1" dirty="0"/>
              <a:t>команде рабочие выводы и рекомендации</a:t>
            </a:r>
            <a:r>
              <a:rPr lang="ru-RU" sz="2200" dirty="0"/>
              <a:t>,</a:t>
            </a:r>
            <a:br>
              <a:rPr lang="ru-RU" sz="2200" dirty="0"/>
            </a:br>
            <a:r>
              <a:rPr lang="ru-RU" sz="2200" dirty="0"/>
              <a:t>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Шаблон отчета — набор вопросов,</a:t>
            </a:r>
            <a:br>
              <a:rPr lang="ru-RU" sz="2100" dirty="0"/>
            </a:br>
            <a:r>
              <a:rPr lang="ru-RU" sz="2100" dirty="0"/>
              <a:t>на которые ресёрчер должен ответить по завершении исследования. А команде уже передается </a:t>
            </a:r>
            <a:r>
              <a:rPr lang="ru-RU" sz="21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100" dirty="0"/>
              <a:t>, с цитатами и ссылками на источники</a:t>
            </a:r>
            <a:br>
              <a:rPr lang="ru-RU" sz="2100" dirty="0"/>
            </a:br>
            <a:r>
              <a:rPr lang="ru-RU" sz="2100" dirty="0"/>
              <a:t>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100" b="1" dirty="0"/>
              <a:t>Придумайте свой способ шэрить эти знания со всей командой: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Miro </a:t>
            </a:r>
            <a:r>
              <a:rPr lang="ru-RU" sz="2100" dirty="0"/>
              <a:t>проводят внутри компании </a:t>
            </a:r>
            <a:r>
              <a:rPr lang="ru-RU" sz="2100" b="1" dirty="0"/>
              <a:t>регулярную встречу </a:t>
            </a:r>
            <a:r>
              <a:rPr lang="en" sz="2100" b="1" dirty="0"/>
              <a:t>Product Insights</a:t>
            </a:r>
            <a:r>
              <a:rPr lang="en" sz="2100" dirty="0"/>
              <a:t>,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Carrot quest </a:t>
            </a:r>
            <a:r>
              <a:rPr lang="ru-RU" sz="2100" dirty="0"/>
              <a:t>есть «рыбные четверги» — </a:t>
            </a:r>
            <a:r>
              <a:rPr lang="ru-RU" sz="2100" b="1" dirty="0"/>
              <a:t>внутренние митапы, на которых все команды делятся тем, что важного </a:t>
            </a:r>
            <a:r>
              <a:rPr lang="ru-RU" sz="2100" dirty="0"/>
              <a:t>и интересного для всех </a:t>
            </a:r>
            <a:r>
              <a:rPr lang="ru-RU" sz="2100" b="1" dirty="0"/>
              <a:t>они накопали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Skyeng </a:t>
            </a:r>
            <a:r>
              <a:rPr lang="ru-RU" sz="2100" dirty="0"/>
              <a:t>результаты исследований </a:t>
            </a:r>
            <a:r>
              <a:rPr lang="ru-RU" sz="2100" b="1" dirty="0"/>
              <a:t>обсуждают на командных стендапах</a:t>
            </a:r>
            <a:r>
              <a:rPr lang="ru-RU" sz="2100" dirty="0"/>
              <a:t> и </a:t>
            </a:r>
            <a:r>
              <a:rPr lang="ru-RU" sz="2100" b="1" dirty="0"/>
              <a:t>публично презентуют</a:t>
            </a:r>
            <a:r>
              <a:rPr lang="ru-RU" sz="2100" dirty="0"/>
              <a:t> заказчикам из других команд.»</a:t>
            </a:r>
          </a:p>
        </p:txBody>
      </p:sp>
      <p:pic>
        <p:nvPicPr>
          <p:cNvPr id="4098" name="Picture 2" descr="Инсайт что это такое — определение термина, как использовать в маркетинге |  eSputnik">
            <a:extLst>
              <a:ext uri="{FF2B5EF4-FFF2-40B4-BE49-F238E27FC236}">
                <a16:creationId xmlns:a16="http://schemas.microsoft.com/office/drawing/2014/main" id="{BF81F4DC-4926-720E-09B3-0324C709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5" t="2208" r="6875" b="2686"/>
          <a:stretch/>
        </p:blipFill>
        <p:spPr bwMode="auto">
          <a:xfrm>
            <a:off x="7568119" y="-1"/>
            <a:ext cx="4623882" cy="2549337"/>
          </a:xfrm>
          <a:prstGeom prst="rect">
            <a:avLst/>
          </a:prstGeom>
          <a:noFill/>
          <a:ln w="9525"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767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Как проводят</a:t>
            </a:r>
            <a:r>
              <a:rPr lang="ru-RU" sz="2200" dirty="0"/>
              <a:t>: беседа 1 на 1.</a:t>
            </a:r>
            <a:r>
              <a:rPr lang="en-US" sz="2200" dirty="0"/>
              <a:t> </a:t>
            </a:r>
            <a:r>
              <a:rPr lang="ru-RU" sz="2200" dirty="0"/>
              <a:t>Очно или по видеосвязи.</a:t>
            </a:r>
            <a:endParaRPr lang="en-US" sz="22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en-US" sz="22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Сколько длится</a:t>
            </a:r>
            <a:r>
              <a:rPr lang="ru-RU" sz="2200" dirty="0"/>
              <a:t>: от 30 мин. до 1.5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Сколько респондентов</a:t>
            </a:r>
            <a:r>
              <a:rPr lang="ru-RU" sz="2200" dirty="0"/>
              <a:t>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5–7 интервью респонденты начинают повторяться.</a:t>
            </a:r>
            <a:br>
              <a:rPr lang="ru-RU" sz="2200" dirty="0"/>
            </a:br>
            <a:r>
              <a:rPr lang="ru-RU" sz="2200" dirty="0"/>
              <a:t>Если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2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0" marR="1739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целей и задач для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</a:t>
            </a:r>
            <a:r>
              <a:rPr lang="ru-RU" sz="2000" b="1" dirty="0"/>
              <a:t>людей</a:t>
            </a:r>
            <a:r>
              <a:rPr lang="ru-RU" sz="2000" dirty="0"/>
              <a:t>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(найти новую работу, повысить грейд и т.п.)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</a:t>
            </a:r>
            <a:br>
              <a:rPr lang="ru-RU" sz="2400" dirty="0"/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(покупают для своих сотрудников)</a:t>
            </a:r>
            <a:r>
              <a:rPr lang="ru-RU" sz="2400" dirty="0"/>
              <a:t>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</a:t>
            </a:r>
            <a:br>
              <a:rPr lang="ru-RU" sz="2400" dirty="0"/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(покупают для своих сотрудников)</a:t>
            </a:r>
            <a:r>
              <a:rPr lang="ru-RU" sz="2400" dirty="0"/>
              <a:t>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987985" cy="421397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lang="ru-RU" sz="22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lang="ru-RU" sz="22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Дата / 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Кто добавил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580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целевой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200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Составлять вопросы последовательно.</a:t>
            </a:r>
            <a:br>
              <a:rPr lang="ru-RU" sz="2200" dirty="0"/>
            </a:br>
            <a:r>
              <a:rPr lang="ru-RU" sz="22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Составляйте вопросы </a:t>
            </a:r>
            <a:r>
              <a:rPr lang="ru-RU" sz="2200" b="1" dirty="0"/>
              <a:t>вокруг</a:t>
            </a:r>
            <a:r>
              <a:rPr lang="ru-RU" sz="2200" dirty="0"/>
              <a:t> построенных </a:t>
            </a:r>
            <a:r>
              <a:rPr lang="ru-RU" sz="2200" b="1" dirty="0"/>
              <a:t>гипотез</a:t>
            </a:r>
            <a:r>
              <a:rPr lang="ru-RU" sz="22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Использовать </a:t>
            </a:r>
            <a:r>
              <a:rPr lang="ru-RU" sz="2200" b="1" dirty="0"/>
              <a:t>открытый</a:t>
            </a:r>
            <a:r>
              <a:rPr lang="ru-RU" sz="22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1549" y="1665971"/>
            <a:ext cx="2960451" cy="32425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271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Исследование рынка</a:t>
            </a:r>
            <a:r>
              <a:rPr lang="ru-RU" sz="2000" dirty="0"/>
              <a:t> для понимания рыночной ситуации, </a:t>
            </a:r>
            <a:r>
              <a:rPr lang="ru-RU" sz="2000" u="sng" dirty="0"/>
              <a:t>трендов</a:t>
            </a:r>
            <a:r>
              <a:rPr lang="ru-RU" sz="2000" dirty="0"/>
              <a:t> и </a:t>
            </a:r>
            <a:r>
              <a:rPr lang="ru-RU" sz="2000" u="sng" dirty="0"/>
              <a:t>конкуренции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Исследование пользователей</a:t>
            </a:r>
            <a:r>
              <a:rPr lang="ru-RU" sz="2000" dirty="0"/>
              <a:t> для выяснения их </a:t>
            </a:r>
            <a:r>
              <a:rPr lang="ru-RU" sz="2000" u="sng" dirty="0"/>
              <a:t>поведения</a:t>
            </a:r>
            <a:r>
              <a:rPr lang="ru-RU" sz="2000" dirty="0"/>
              <a:t>, </a:t>
            </a:r>
            <a:r>
              <a:rPr lang="ru-RU" sz="2000" u="sng" dirty="0"/>
              <a:t>предпочтений</a:t>
            </a:r>
            <a:r>
              <a:rPr lang="ru-RU" sz="2000" dirty="0"/>
              <a:t> и </a:t>
            </a:r>
            <a:r>
              <a:rPr lang="ru-RU" sz="2000" u="sng" dirty="0"/>
              <a:t>мотиваций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Тестирование прототипов</a:t>
            </a:r>
            <a:r>
              <a:rPr lang="ru-RU" sz="2000" dirty="0"/>
              <a:t>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Анализ использования продукта</a:t>
            </a:r>
            <a:r>
              <a:rPr lang="ru-RU" sz="2000" dirty="0"/>
              <a:t>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dirty="0"/>
              <a:t>сосредоточен на </a:t>
            </a:r>
            <a:r>
              <a:rPr lang="ru-RU" sz="2000" b="1" dirty="0"/>
              <a:t>итеративном процессе тестирования </a:t>
            </a:r>
            <a:r>
              <a:rPr lang="ru-RU" sz="2000" dirty="0"/>
              <a:t>и корректировки</a:t>
            </a:r>
            <a:r>
              <a:rPr lang="ru-RU" sz="2000" b="1" dirty="0"/>
              <a:t>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605639"/>
            <a:ext cx="3659569" cy="1556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641112"/>
            <a:ext cx="4114800" cy="1279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</a:t>
            </a:r>
            <a:r>
              <a:rPr lang="en-US" dirty="0"/>
              <a:t>«</a:t>
            </a:r>
            <a:r>
              <a:rPr lang="ru-RU" dirty="0"/>
              <a:t>за</a:t>
            </a:r>
            <a:r>
              <a:rPr lang="en-US" dirty="0"/>
              <a:t>»</a:t>
            </a:r>
            <a:r>
              <a:rPr lang="ru-RU" dirty="0"/>
              <a:t> и </a:t>
            </a:r>
            <a:r>
              <a:rPr lang="en-US" dirty="0"/>
              <a:t>«</a:t>
            </a:r>
            <a:r>
              <a:rPr lang="ru-RU" dirty="0"/>
              <a:t>против</a:t>
            </a:r>
            <a:r>
              <a:rPr lang="en-US" dirty="0"/>
              <a:t>»</a:t>
            </a:r>
            <a:r>
              <a:rPr lang="ru-RU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806120"/>
            <a:ext cx="2980690" cy="1002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Как прошла покупка?</a:t>
            </a:r>
            <a:br>
              <a:rPr lang="ru-RU" dirty="0"/>
            </a:br>
            <a:r>
              <a:rPr lang="ru-RU" dirty="0"/>
              <a:t>Не было ли сложностей?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626807"/>
            <a:ext cx="3672621" cy="183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3155323"/>
            <a:ext cx="10671810" cy="339090"/>
            <a:chOff x="718175" y="3391825"/>
            <a:chExt cx="10671810" cy="33909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674436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626807"/>
            <a:ext cx="2912972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endParaRPr lang="ru-RU" sz="2400" b="1" dirty="0">
              <a:solidFill>
                <a:srgbClr val="0432FF"/>
              </a:solidFill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  <p:pic>
        <p:nvPicPr>
          <p:cNvPr id="4098" name="Picture 2" descr="Customer Journey: как построить путь клиента. | ВКонтакте">
            <a:extLst>
              <a:ext uri="{FF2B5EF4-FFF2-40B4-BE49-F238E27FC236}">
                <a16:creationId xmlns:a16="http://schemas.microsoft.com/office/drawing/2014/main" id="{4FBC3608-2612-236B-01EF-5D0F62BE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3029" y="20955"/>
            <a:ext cx="4288971" cy="137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</a:t>
            </a:r>
            <a:r>
              <a:rPr lang="ru-RU" sz="2000" b="1" dirty="0"/>
              <a:t>впервые задумались</a:t>
            </a:r>
            <a:r>
              <a:rPr lang="ru-RU" sz="2000" dirty="0"/>
              <a:t>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</a:t>
            </a:r>
            <a:r>
              <a:rPr lang="ru-RU" sz="2000" b="1" dirty="0"/>
              <a:t>в какой ситуации/контексте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</a:t>
            </a:r>
            <a:r>
              <a:rPr lang="ru-RU" sz="2000" b="1" dirty="0"/>
              <a:t>что произойдет</a:t>
            </a:r>
            <a:r>
              <a:rPr lang="ru-RU" sz="2000" dirty="0"/>
              <a:t> / какие наступят последствия, </a:t>
            </a:r>
            <a:r>
              <a:rPr lang="ru-RU" sz="2000" b="1" dirty="0"/>
              <a:t>если вы не купите</a:t>
            </a:r>
            <a:r>
              <a:rPr lang="ru-RU" sz="2000" dirty="0"/>
              <a:t>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</a:t>
            </a:r>
            <a:r>
              <a:rPr lang="ru-RU" sz="2000" b="1" dirty="0"/>
              <a:t>подробно про боль / задачу</a:t>
            </a:r>
            <a:r>
              <a:rPr lang="ru-RU" sz="2000" dirty="0"/>
              <a:t>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</a:t>
            </a:r>
            <a:r>
              <a:rPr lang="ru-RU" sz="2000" b="1" dirty="0"/>
              <a:t>последний раз сталкивались</a:t>
            </a:r>
            <a:r>
              <a:rPr lang="ru-RU" sz="2000" dirty="0"/>
              <a:t> </a:t>
            </a:r>
            <a:r>
              <a:rPr lang="ru-RU" sz="2000" b="1" dirty="0"/>
              <a:t>с</a:t>
            </a:r>
            <a:r>
              <a:rPr lang="ru-RU" sz="2000" dirty="0"/>
              <a:t> этой </a:t>
            </a:r>
            <a:r>
              <a:rPr lang="ru-RU" sz="2000" b="1" dirty="0"/>
              <a:t>проблемой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</a:t>
            </a:r>
            <a:r>
              <a:rPr lang="ru-RU" sz="2000" b="1" dirty="0"/>
              <a:t>имела значение</a:t>
            </a:r>
            <a:r>
              <a:rPr lang="ru-RU" sz="2000" dirty="0"/>
              <a:t>? Какие </a:t>
            </a:r>
            <a:r>
              <a:rPr lang="ru-RU" sz="2000" b="1" dirty="0"/>
              <a:t>трудности</a:t>
            </a:r>
            <a:r>
              <a:rPr lang="ru-RU" sz="2000" dirty="0"/>
              <a:t> она создавала? Какие </a:t>
            </a:r>
            <a:r>
              <a:rPr lang="ru-RU" sz="2000" b="1" dirty="0"/>
              <a:t>последствия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эмоции</a:t>
            </a:r>
            <a:r>
              <a:rPr lang="ru-RU" sz="2000" dirty="0"/>
              <a:t> вы испытывали, когда столкнулись с этой </a:t>
            </a:r>
            <a:r>
              <a:rPr lang="ru-RU" sz="2000" b="1" dirty="0"/>
              <a:t>проблемой</a:t>
            </a:r>
            <a:r>
              <a:rPr lang="ru-RU" sz="2000" dirty="0"/>
              <a:t>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1913993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1396028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 descr="Как понять, чего я хочу? Личные потребности">
            <a:extLst>
              <a:ext uri="{FF2B5EF4-FFF2-40B4-BE49-F238E27FC236}">
                <a16:creationId xmlns:a16="http://schemas.microsoft.com/office/drawing/2014/main" id="{4666D33E-CE87-C0DF-A397-4287D388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440" y="4191991"/>
            <a:ext cx="2478405" cy="26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22960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1311764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3468460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Поиск решения | Премиум векторы">
            <a:extLst>
              <a:ext uri="{FF2B5EF4-FFF2-40B4-BE49-F238E27FC236}">
                <a16:creationId xmlns:a16="http://schemas.microsoft.com/office/drawing/2014/main" id="{DEE35DB9-E505-F538-01A8-559D36A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995" y="3941529"/>
            <a:ext cx="3027865" cy="29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705742"/>
            <a:ext cx="7208520" cy="4260613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2202912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ru-RU" sz="2000" dirty="0"/>
              <a:t>Пользователь остановил свой выбор на конкретном решении и финально взвешивает все </a:t>
            </a:r>
            <a:r>
              <a:rPr lang="en-US" sz="2000" dirty="0"/>
              <a:t>«</a:t>
            </a:r>
            <a:r>
              <a:rPr lang="ru-RU" sz="2000" dirty="0"/>
              <a:t>за</a:t>
            </a:r>
            <a:r>
              <a:rPr lang="en-US" sz="2000" dirty="0"/>
              <a:t>»</a:t>
            </a:r>
            <a:r>
              <a:rPr lang="ru-RU" sz="2000" dirty="0"/>
              <a:t> и </a:t>
            </a:r>
            <a:r>
              <a:rPr lang="en-US" sz="2000" dirty="0"/>
              <a:t>«</a:t>
            </a:r>
            <a:r>
              <a:rPr lang="ru-RU" sz="2000" dirty="0"/>
              <a:t>против</a:t>
            </a:r>
            <a:r>
              <a:rPr lang="en-US" sz="2000" dirty="0"/>
              <a:t>»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1958662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Системный анализ и теория принятия решений | Высшая школа управления и  инноваций МГУ">
            <a:extLst>
              <a:ext uri="{FF2B5EF4-FFF2-40B4-BE49-F238E27FC236}">
                <a16:creationId xmlns:a16="http://schemas.microsoft.com/office/drawing/2014/main" id="{52EAC2C8-BD3B-6D03-3967-2460CD66B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53631" y="4371169"/>
            <a:ext cx="2638369" cy="2486832"/>
          </a:xfrm>
          <a:prstGeom prst="rect">
            <a:avLst/>
          </a:prstGeom>
          <a:noFill/>
          <a:ln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786" y="1680960"/>
            <a:ext cx="4787738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200" dirty="0"/>
              <a:t>Примеры вопросов</a:t>
            </a:r>
            <a:r>
              <a:rPr lang="en-US" sz="2200" dirty="0"/>
              <a:t>:</a:t>
            </a:r>
            <a:endParaRPr lang="ru-RU" sz="22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Почему купили </a:t>
            </a:r>
            <a:r>
              <a:rPr lang="ru-RU" sz="2200" b="1" dirty="0"/>
              <a:t>именно этот продукт </a:t>
            </a:r>
            <a:r>
              <a:rPr lang="ru-RU" sz="22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Какую </a:t>
            </a:r>
            <a:r>
              <a:rPr lang="ru-RU" sz="2200" b="1" dirty="0"/>
              <a:t>задачу</a:t>
            </a:r>
            <a:r>
              <a:rPr lang="ru-RU" sz="2200" dirty="0"/>
              <a:t> (</a:t>
            </a:r>
            <a:r>
              <a:rPr lang="en" sz="2200" dirty="0"/>
              <a:t>JOB) </a:t>
            </a:r>
            <a:r>
              <a:rPr lang="ru-RU" sz="2200" dirty="0"/>
              <a:t>он </a:t>
            </a:r>
            <a:r>
              <a:rPr lang="ru-RU" sz="2200" b="1" dirty="0"/>
              <a:t>решает</a:t>
            </a:r>
            <a:r>
              <a:rPr lang="ru-RU" sz="2200" dirty="0"/>
              <a:t>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Покупали ли вы </a:t>
            </a:r>
            <a:r>
              <a:rPr lang="ru-RU" sz="2200" b="1" dirty="0"/>
              <a:t>какие-то еще продукты </a:t>
            </a:r>
            <a:r>
              <a:rPr lang="ru-RU" sz="22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С кем </a:t>
            </a:r>
            <a:r>
              <a:rPr lang="ru-RU" sz="2200" b="1" dirty="0"/>
              <a:t>советовались</a:t>
            </a:r>
            <a:r>
              <a:rPr lang="ru-RU" sz="22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2708311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4" name="Picture 2" descr="Покупка товаров – Бесплатные иконки: торговля и покупки">
            <a:extLst>
              <a:ext uri="{FF2B5EF4-FFF2-40B4-BE49-F238E27FC236}">
                <a16:creationId xmlns:a16="http://schemas.microsoft.com/office/drawing/2014/main" id="{F3E04278-6B3B-A8F8-961A-A4740D86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1524" y="181946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124" y="60763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397" y="1617660"/>
            <a:ext cx="5021970" cy="50749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Как улучшить пользовательский опыт на вашем сайте: Практические советы |  Студия Вебтую">
            <a:extLst>
              <a:ext uri="{FF2B5EF4-FFF2-40B4-BE49-F238E27FC236}">
                <a16:creationId xmlns:a16="http://schemas.microsoft.com/office/drawing/2014/main" id="{06B57182-B6C4-9461-6A57-3D0D73BBB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0946" y="1780160"/>
            <a:ext cx="2881054" cy="37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4570-E1EE-12EF-712C-D83C929ED6A8}"/>
              </a:ext>
            </a:extLst>
          </p:cNvPr>
          <p:cNvSpPr txBox="1"/>
          <p:nvPr/>
        </p:nvSpPr>
        <p:spPr>
          <a:xfrm>
            <a:off x="481603" y="3029261"/>
            <a:ext cx="3419188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79577"/>
              </p:ext>
            </p:extLst>
          </p:nvPr>
        </p:nvGraphicFramePr>
        <p:xfrm>
          <a:off x="727087" y="1445603"/>
          <a:ext cx="10728960" cy="5169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</a:t>
                      </a:r>
                      <a:r>
                        <a:rPr lang="ru-RU" sz="2000" b="1" dirty="0"/>
                        <a:t>понимает</a:t>
                      </a:r>
                      <a:r>
                        <a:rPr lang="ru-RU" sz="2000" dirty="0"/>
                        <a:t> под теми или иными </a:t>
                      </a:r>
                      <a:r>
                        <a:rPr lang="ru-RU" sz="2000" b="1" dirty="0"/>
                        <a:t>словами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понятиями</a:t>
                      </a:r>
                      <a:r>
                        <a:rPr lang="ru-RU" sz="2000" dirty="0"/>
                        <a:t>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, </a:t>
                      </a:r>
                      <a:r>
                        <a:rPr lang="ru-RU" sz="2000" b="1" dirty="0"/>
                        <a:t>проблемы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боли</a:t>
                      </a:r>
                      <a:r>
                        <a:rPr lang="ru-RU" sz="2000" dirty="0"/>
                        <a:t> в данный </a:t>
                      </a:r>
                      <a:r>
                        <a:rPr lang="ru-RU" sz="2000" b="1" dirty="0"/>
                        <a:t>момент</a:t>
                      </a:r>
                      <a:r>
                        <a:rPr lang="ru-RU" sz="2000" dirty="0"/>
                        <a:t>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Искал ли </a:t>
                      </a:r>
                      <a:r>
                        <a:rPr lang="ru-RU" sz="2000" dirty="0"/>
                        <a:t>респондент </a:t>
                      </a:r>
                      <a:r>
                        <a:rPr lang="ru-RU" sz="2000" b="1" dirty="0"/>
                        <a:t>решение</a:t>
                      </a:r>
                      <a:r>
                        <a:rPr lang="ru-RU" sz="2000" dirty="0"/>
                        <a:t>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</a:t>
                      </a:r>
                      <a:r>
                        <a:rPr lang="ru-RU" sz="2000" b="1" dirty="0"/>
                        <a:t>удовлетворяет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сейчас</a:t>
                      </a:r>
                      <a:r>
                        <a:rPr lang="ru-RU" sz="2000" dirty="0"/>
                        <a:t> или делал это в недалёком прошлом.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реальный опыт</a:t>
                      </a:r>
                      <a:r>
                        <a:rPr lang="ru-RU" sz="2000" dirty="0"/>
                        <a:t>, что </a:t>
                      </a:r>
                      <a:r>
                        <a:rPr lang="ru-RU" sz="2000" b="1" dirty="0"/>
                        <a:t>нравится</a:t>
                      </a:r>
                      <a:r>
                        <a:rPr lang="ru-RU" sz="2000" dirty="0"/>
                        <a:t> и что </a:t>
                      </a:r>
                      <a:r>
                        <a:rPr lang="ru-RU" sz="2000" b="1" dirty="0"/>
                        <a:t>не нравится</a:t>
                      </a:r>
                      <a:r>
                        <a:rPr lang="ru-RU" sz="2000" dirty="0"/>
                        <a:t>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Про будущее</a:t>
                      </a:r>
                      <a:r>
                        <a:rPr lang="ru-RU" sz="2000" dirty="0"/>
                        <a:t>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</a:t>
                      </a:r>
                      <a:r>
                        <a:rPr lang="ru-RU" sz="2000" b="1" dirty="0"/>
                        <a:t>Как бы вы хотели</a:t>
                      </a:r>
                      <a:r>
                        <a:rPr lang="ru-RU" sz="2000" dirty="0"/>
                        <a:t> удовлетворять свою потребность» или «Какой продукт </a:t>
                      </a:r>
                      <a:r>
                        <a:rPr lang="ru-RU" sz="2000" b="1" dirty="0"/>
                        <a:t>вы бы предпочли</a:t>
                      </a:r>
                      <a:r>
                        <a:rPr lang="ru-RU" sz="2000" dirty="0"/>
                        <a:t>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42" name="Picture 2" descr="Фото Демотиватор 'Никогда не спрашивай дорогу у Будды'">
            <a:extLst>
              <a:ext uri="{FF2B5EF4-FFF2-40B4-BE49-F238E27FC236}">
                <a16:creationId xmlns:a16="http://schemas.microsoft.com/office/drawing/2014/main" id="{9EDE0E47-6678-8E3A-D54D-D9E1410F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0111" y="4688566"/>
            <a:ext cx="2551889" cy="21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</a:t>
            </a:r>
            <a:br>
              <a:rPr lang="ru-RU" sz="2000" dirty="0"/>
            </a:br>
            <a:r>
              <a:rPr lang="ru-RU" sz="2000" dirty="0"/>
              <a:t>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</a:t>
            </a:r>
            <a:br>
              <a:rPr lang="ru-RU" sz="2000" dirty="0"/>
            </a:br>
            <a:r>
              <a:rPr lang="ru-RU" sz="2000" dirty="0"/>
              <a:t>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</a:t>
            </a:r>
            <a:r>
              <a:rPr lang="ru-RU" sz="2000" b="1" dirty="0"/>
              <a:t>глубинной мотивации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1266" name="Picture 2" descr="Допрос у следователя не дает права прогулять работу | БУХ.1С - сайт для  современного бухгалтера">
            <a:extLst>
              <a:ext uri="{FF2B5EF4-FFF2-40B4-BE49-F238E27FC236}">
                <a16:creationId xmlns:a16="http://schemas.microsoft.com/office/drawing/2014/main" id="{F35FEBD9-6800-DC1E-A1FB-4D57DF80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65" y="4827892"/>
            <a:ext cx="2030108" cy="20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i="1" dirty="0">
                <a:solidFill>
                  <a:srgbClr val="0070C0"/>
                </a:solidFill>
              </a:rPr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Дмитрий Сергеев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1600" dirty="0">
                <a:solidFill>
                  <a:schemeClr val="bg2">
                    <a:lumMod val="50000"/>
                  </a:schemeClr>
                </a:solidFill>
              </a:rPr>
              <a:t>CEO &amp; founder Carrot quest</a:t>
            </a:r>
            <a:endParaRPr lang="en" sz="18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400" i="1" dirty="0">
                <a:solidFill>
                  <a:srgbClr val="0070C0"/>
                </a:solidFill>
              </a:rPr>
              <a:t>«Исследования помогают мне развиваться как дизайнеру</a:t>
            </a:r>
            <a:r>
              <a:rPr lang="en-US" sz="2400" i="1" dirty="0">
                <a:solidFill>
                  <a:srgbClr val="0070C0"/>
                </a:solidFill>
              </a:rPr>
              <a:t>,</a:t>
            </a:r>
            <a:br>
              <a:rPr lang="en-US" sz="2400" i="1" dirty="0">
                <a:solidFill>
                  <a:srgbClr val="0070C0"/>
                </a:solidFill>
              </a:rPr>
            </a:br>
            <a:r>
              <a:rPr lang="ru-RU" sz="2400" i="1" dirty="0">
                <a:solidFill>
                  <a:srgbClr val="0070C0"/>
                </a:solidFill>
              </a:rPr>
              <a:t>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400" b="1" i="1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Катя </a:t>
            </a:r>
            <a:r>
              <a:rPr lang="ru-RU" sz="1600" b="1" dirty="0" err="1">
                <a:solidFill>
                  <a:schemeClr val="bg2">
                    <a:lumMod val="50000"/>
                  </a:schemeClr>
                </a:solidFill>
              </a:rPr>
              <a:t>Сюма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</a:rPr>
              <a:t>Продуктовый дизайнер </a:t>
            </a:r>
            <a:r>
              <a:rPr lang="en" sz="1600" dirty="0">
                <a:solidFill>
                  <a:schemeClr val="bg2">
                    <a:lumMod val="50000"/>
                  </a:schemeClr>
                </a:solidFill>
              </a:rPr>
              <a:t>Miro</a:t>
            </a:r>
            <a:endParaRPr lang="en" sz="18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200" dirty="0"/>
              <a:t>У</a:t>
            </a:r>
            <a:r>
              <a:rPr lang="ru-RU" sz="2200" dirty="0"/>
              <a:t> продуктовых исследований должен быть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/>
              <a:t>максимально короткий цикл</a:t>
            </a:r>
            <a:r>
              <a:rPr lang="ru-RU" sz="2200" dirty="0"/>
              <a:t>, потому что чем раньше произойдет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/>
              <a:t>столкновение</a:t>
            </a:r>
            <a:r>
              <a:rPr lang="ru-RU" sz="2200" dirty="0"/>
              <a:t> </a:t>
            </a:r>
            <a:r>
              <a:rPr lang="ru-RU" sz="2200" b="1" dirty="0"/>
              <a:t>идей с реальностью</a:t>
            </a:r>
            <a:r>
              <a:rPr lang="ru-RU" sz="2200" dirty="0"/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команда получит </a:t>
            </a:r>
            <a:r>
              <a:rPr lang="ru-RU" sz="2200" b="1" dirty="0"/>
              <a:t>обратную связь</a:t>
            </a:r>
            <a:r>
              <a:rPr lang="ru-RU" sz="22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тем </a:t>
            </a:r>
            <a:r>
              <a:rPr lang="ru-RU" sz="2200" b="1" dirty="0"/>
              <a:t>меньше потерь</a:t>
            </a:r>
            <a:r>
              <a:rPr lang="ru-RU" sz="2200" dirty="0"/>
              <a:t> (временных, денежных и прочих).</a:t>
            </a:r>
            <a:endParaRPr lang="en" sz="22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FF9C-F4C6-1699-2B58-7EB147EE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3E654EE-02DD-0634-25D9-28BD716AB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45351D-4C9B-BDAA-ED4A-087F61F4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Портрет фрилансеров с доходом 500$+:</a:t>
            </a:r>
          </a:p>
        </p:txBody>
      </p:sp>
    </p:spTree>
    <p:extLst>
      <p:ext uri="{BB962C8B-B14F-4D97-AF65-F5344CB8AC3E}">
        <p14:creationId xmlns:p14="http://schemas.microsoft.com/office/powerpoint/2010/main" val="3321731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867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401698"/>
            <a:ext cx="9964577" cy="472397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b="1" dirty="0"/>
              <a:t>Формируем персоны</a:t>
            </a:r>
            <a:r>
              <a:rPr lang="ru-RU" sz="2400" dirty="0"/>
              <a:t> и </a:t>
            </a:r>
            <a:r>
              <a:rPr lang="ru-RU" sz="2400" b="1" dirty="0"/>
              <a:t>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</a:t>
            </a:r>
            <a:r>
              <a:rPr lang="ru-RU" sz="2400" b="1" dirty="0"/>
              <a:t>детали точек контакта</a:t>
            </a:r>
            <a:r>
              <a:rPr lang="ru-RU" sz="2400" dirty="0"/>
              <a:t>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</a:t>
            </a:r>
            <a:r>
              <a:rPr lang="ru-RU" sz="2400" b="1" dirty="0"/>
              <a:t>персон</a:t>
            </a:r>
            <a:r>
              <a:rPr lang="ru-RU" sz="2400" dirty="0"/>
              <a:t>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</p:txBody>
      </p:sp>
      <p:pic>
        <p:nvPicPr>
          <p:cNvPr id="12290" name="Picture 2" descr="Точки контакта с клиентом - разновидности инструмента, способы оптимизации">
            <a:extLst>
              <a:ext uri="{FF2B5EF4-FFF2-40B4-BE49-F238E27FC236}">
                <a16:creationId xmlns:a16="http://schemas.microsoft.com/office/drawing/2014/main" id="{9138A72E-33A9-2802-0B18-97C9C4CC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4928" y="5139949"/>
            <a:ext cx="4867072" cy="17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AB0B-B9D8-6322-6299-3D94282B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8EFDF2-2EA3-C857-4DEB-6A3D34C9E99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3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5258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>
                <a:latin typeface="+mj-lt"/>
              </a:rPr>
              <a:t>Опросы</a:t>
            </a:r>
            <a:endParaRPr sz="540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99617"/>
            <a:ext cx="10515600" cy="4649821"/>
          </a:xfrm>
        </p:spPr>
        <p:txBody>
          <a:bodyPr>
            <a:noAutofit/>
          </a:bodyPr>
          <a:lstStyle/>
          <a:p>
            <a:pPr algn="l"/>
            <a:r>
              <a:rPr lang="ru-RU" sz="2200" dirty="0"/>
              <a:t>Опросы (</a:t>
            </a:r>
            <a:r>
              <a:rPr lang="en" sz="2200" dirty="0"/>
              <a:t>surveys) </a:t>
            </a:r>
            <a:r>
              <a:rPr lang="ru-RU" sz="2200" dirty="0"/>
              <a:t>могут использоваться как в количественных, так и в смешанных методах продуктовых исследований.</a:t>
            </a:r>
          </a:p>
          <a:p>
            <a:pPr algn="l">
              <a:buFont typeface="+mj-lt"/>
              <a:buAutoNum type="arabicPeriod"/>
            </a:pPr>
            <a:r>
              <a:rPr lang="ru-RU" sz="2200" b="1" dirty="0"/>
              <a:t> Количественные исследования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Позволяют собирать данные от большого количества респондентов в стандартизированной форме, что облегчает статистический анализ.</a:t>
            </a:r>
            <a:br>
              <a:rPr lang="ru-RU" sz="2200" dirty="0"/>
            </a:br>
            <a:r>
              <a:rPr lang="ru-RU" sz="2200" dirty="0"/>
              <a:t>В количественных опросах обычно используются </a:t>
            </a:r>
            <a:r>
              <a:rPr lang="ru-RU" sz="2200" b="1" dirty="0"/>
              <a:t>заранее определенные вопросы с фиксированными ответами</a:t>
            </a:r>
            <a:r>
              <a:rPr lang="ru-RU" sz="2200" dirty="0"/>
              <a:t> (например, множественный выбор, шкалы Лайкерта, да/нет), что позволяет легко цифровизировать и сравнивать результаты.</a:t>
            </a:r>
          </a:p>
          <a:p>
            <a:pPr algn="l">
              <a:buFont typeface="+mj-lt"/>
              <a:buAutoNum type="arabicPeriod"/>
            </a:pPr>
            <a:r>
              <a:rPr lang="ru-RU" sz="2200" b="1" dirty="0"/>
              <a:t> Смешанные методы исследований</a:t>
            </a:r>
            <a:r>
              <a:rPr lang="ru-RU" sz="2200" dirty="0"/>
              <a:t>: Сочетаются количественные и качественные подходы. В таких опросах к стандартным заранее определенным ответам могут быть добавлены </a:t>
            </a:r>
            <a:r>
              <a:rPr lang="ru-RU" sz="2200" b="1" dirty="0"/>
              <a:t>открытые вопросы, которые позволяют респондентам выражать свои мысли и предоставлять более глубокие ответы</a:t>
            </a:r>
            <a:r>
              <a:rPr lang="ru-RU" sz="2200" dirty="0"/>
              <a:t>. Это дает исследователям возможность не только собирать числовые данные, но и получать </a:t>
            </a:r>
            <a:r>
              <a:rPr lang="ru-RU" sz="2200" b="1" dirty="0"/>
              <a:t>более подробное понимание мотиваций, мнений и опыта респондентов</a:t>
            </a:r>
            <a:r>
              <a:rPr lang="ru-RU" sz="2200" dirty="0"/>
              <a:t>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28AF-AE6D-B98D-198B-FE887D44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1B8383-3EAE-C1A2-0CB9-27EC129F6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0A86F2-2A93-7801-CFCC-137127081626}"/>
              </a:ext>
            </a:extLst>
          </p:cNvPr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9B7FE5-01B3-5E5D-50C0-78E00E6F82E6}"/>
              </a:ext>
            </a:extLst>
          </p:cNvPr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D64C34-9FC2-820D-DBBF-D09AAAAF7DE6}"/>
              </a:ext>
            </a:extLst>
          </p:cNvPr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6842E4A1-7735-B411-4C6F-FDF11E89AA5E}"/>
              </a:ext>
            </a:extLst>
          </p:cNvPr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C72DEA-4578-CDD2-086D-F9F7E35F5FBB}"/>
                </a:ext>
              </a:extLst>
            </p:cNvPr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279A4A1-A45D-2EC8-06EC-7D5D0D0BE30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2663077-2F07-D5E8-766F-8878111A2F1A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1A59CE1-B798-92CC-AFEC-12893F62D362}"/>
                </a:ext>
              </a:extLst>
            </p:cNvPr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1D7D04A-834B-C636-D413-04BD2509A8B3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A824CC8-2871-A325-6862-2CA0C9546547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DEAC64B1-05DA-AFDA-BC1B-48E014C8B0AE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A9CB010-E39B-D3D2-94FD-2FC5151B8815}"/>
                </a:ext>
              </a:extLst>
            </p:cNvPr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74AC1F6-45D0-8178-AB8D-59DD5CA76EDE}"/>
                </a:ext>
              </a:extLst>
            </p:cNvPr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3520352-04FC-49D5-E155-86097FC0C0B0}"/>
                </a:ext>
              </a:extLst>
            </p:cNvPr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>
            <a:extLst>
              <a:ext uri="{FF2B5EF4-FFF2-40B4-BE49-F238E27FC236}">
                <a16:creationId xmlns:a16="http://schemas.microsoft.com/office/drawing/2014/main" id="{892B451A-0668-3A60-A412-DEF6D2E3E6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447042-4D61-0394-A6D6-B76DE6B09A1C}"/>
              </a:ext>
            </a:extLst>
          </p:cNvPr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76D43A6-BA1D-B3B2-654D-90497D6D5582}"/>
                </a:ext>
              </a:extLst>
            </p:cNvPr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AC654F7-D60B-E6C9-CF5C-A2B94C282FCE}"/>
                </a:ext>
              </a:extLst>
            </p:cNvPr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44D49AB-0776-C1EF-7754-6FFB403EBDEF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37C4332-BFBE-C02C-0EE6-49B8AE521E08}"/>
                </a:ext>
              </a:extLst>
            </p:cNvPr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918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3CB-53C1-3D18-52AE-EAF3805A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D158BA-1308-343D-BAA8-DAC77813A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15" y="408454"/>
            <a:ext cx="3420105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00"/>
              </a:spcBef>
            </a:pPr>
            <a:r>
              <a:rPr sz="4000" dirty="0"/>
              <a:t>Мы не можем опросить всех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EEAEDA-0EE8-F088-1FE6-5B02E5C2699D}"/>
              </a:ext>
            </a:extLst>
          </p:cNvPr>
          <p:cNvSpPr txBox="1"/>
          <p:nvPr/>
        </p:nvSpPr>
        <p:spPr>
          <a:xfrm>
            <a:off x="947682" y="1916933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6689C9-E8A7-8852-79AD-E8779B21BEA7}"/>
              </a:ext>
            </a:extLst>
          </p:cNvPr>
          <p:cNvSpPr txBox="1"/>
          <p:nvPr/>
        </p:nvSpPr>
        <p:spPr>
          <a:xfrm>
            <a:off x="915634" y="503663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B07C921-F906-77C7-08EC-E4340EFE165B}"/>
              </a:ext>
            </a:extLst>
          </p:cNvPr>
          <p:cNvGrpSpPr/>
          <p:nvPr/>
        </p:nvGrpSpPr>
        <p:grpSpPr>
          <a:xfrm>
            <a:off x="355576" y="2430279"/>
            <a:ext cx="2728092" cy="1974722"/>
            <a:chOff x="482037" y="2128720"/>
            <a:chExt cx="2728092" cy="1974722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A05FE9-2706-72AD-B813-0ACA67A0B478}"/>
                </a:ext>
              </a:extLst>
            </p:cNvPr>
            <p:cNvSpPr/>
            <p:nvPr/>
          </p:nvSpPr>
          <p:spPr>
            <a:xfrm>
              <a:off x="482037" y="2354166"/>
              <a:ext cx="2728092" cy="1749276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0FF46EB-58ED-BC73-DD9E-45FE9E52F2F7}"/>
                </a:ext>
              </a:extLst>
            </p:cNvPr>
            <p:cNvSpPr/>
            <p:nvPr/>
          </p:nvSpPr>
          <p:spPr>
            <a:xfrm>
              <a:off x="652726" y="2128720"/>
              <a:ext cx="2417714" cy="1784106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33EA0D4-1D08-0540-D7BA-29360AAD87E3}"/>
                </a:ext>
              </a:extLst>
            </p:cNvPr>
            <p:cNvSpPr/>
            <p:nvPr/>
          </p:nvSpPr>
          <p:spPr>
            <a:xfrm>
              <a:off x="733740" y="3656856"/>
              <a:ext cx="2209846" cy="256036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F2ECE49-9B47-77F5-3FBA-0B40A573BB9A}"/>
              </a:ext>
            </a:extLst>
          </p:cNvPr>
          <p:cNvGrpSpPr/>
          <p:nvPr/>
        </p:nvGrpSpPr>
        <p:grpSpPr>
          <a:xfrm>
            <a:off x="947682" y="5782618"/>
            <a:ext cx="1384732" cy="995650"/>
            <a:chOff x="947682" y="5782618"/>
            <a:chExt cx="1384732" cy="9956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C024890-CB7D-D1E9-FCE4-D8F286CB2736}"/>
                </a:ext>
              </a:extLst>
            </p:cNvPr>
            <p:cNvSpPr/>
            <p:nvPr/>
          </p:nvSpPr>
          <p:spPr>
            <a:xfrm>
              <a:off x="947682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C87906F-7F0D-88D6-F10A-5DC147CA179B}"/>
                </a:ext>
              </a:extLst>
            </p:cNvPr>
            <p:cNvSpPr/>
            <p:nvPr/>
          </p:nvSpPr>
          <p:spPr>
            <a:xfrm>
              <a:off x="947682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6D76A554-FA53-4257-31B9-697026C379B1}"/>
                </a:ext>
              </a:extLst>
            </p:cNvPr>
            <p:cNvSpPr/>
            <p:nvPr/>
          </p:nvSpPr>
          <p:spPr>
            <a:xfrm>
              <a:off x="1468160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AEE4E36-E18A-1F14-2146-061467BFB378}"/>
                </a:ext>
              </a:extLst>
            </p:cNvPr>
            <p:cNvSpPr/>
            <p:nvPr/>
          </p:nvSpPr>
          <p:spPr>
            <a:xfrm>
              <a:off x="1468160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E1BA0C9-FFC1-BB4C-580E-632C81EE680C}"/>
                </a:ext>
              </a:extLst>
            </p:cNvPr>
            <p:cNvSpPr/>
            <p:nvPr/>
          </p:nvSpPr>
          <p:spPr>
            <a:xfrm>
              <a:off x="1993959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DF85645-3B1C-60C5-0FE6-2A8C29A80DFD}"/>
                </a:ext>
              </a:extLst>
            </p:cNvPr>
            <p:cNvSpPr/>
            <p:nvPr/>
          </p:nvSpPr>
          <p:spPr>
            <a:xfrm>
              <a:off x="1993959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2A6907-6FA4-A2FC-0736-DCDB87A5931D}"/>
              </a:ext>
            </a:extLst>
          </p:cNvPr>
          <p:cNvSpPr txBox="1"/>
          <p:nvPr/>
        </p:nvSpPr>
        <p:spPr>
          <a:xfrm>
            <a:off x="3686685" y="408454"/>
            <a:ext cx="8435244" cy="6201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Репрезентативность</a:t>
            </a:r>
            <a:r>
              <a:rPr lang="ru-RU" sz="2000" dirty="0"/>
              <a:t>: Выборка должна адекватно отражать характеристики генеральной совокупности, из которой она взята. Для этого выборочная совокупность должна включать участников с различными характеристиками, присущими всей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Размер выборки</a:t>
            </a:r>
            <a:r>
              <a:rPr lang="ru-RU" sz="2000" dirty="0"/>
              <a:t>: Размер выборки должен быть достаточным для обеспечения статистической мощности исследования. Слишком маленькая выборка может привести к недостаточной точности результатов.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Случайность выборки</a:t>
            </a:r>
            <a:r>
              <a:rPr lang="ru-RU" sz="2000" dirty="0"/>
              <a:t>: В идеале каждый член генеральной совокупности должен иметь равный шанс быть выбранным в выборку.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Стратификация</a:t>
            </a:r>
            <a:r>
              <a:rPr lang="ru-RU" sz="2000" dirty="0"/>
              <a:t>: Если известны определенные подгруппы в генеральной совокупности, выборка может быть стратифицирована для обеспечения того, чтобы эти подгруппы были представлены пропорционально их распределению в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Минимизация смещения</a:t>
            </a:r>
            <a:r>
              <a:rPr lang="ru-RU" sz="2000" dirty="0"/>
              <a:t>: Необходимо стремиться к сведению к минимуму любых видов смещений, таких как смещение отбора (когда определенная группа людей имеет больше шансов быть включенной в выборку) или смещение отказа от участия (когда определенная группа людей чаще отказывается участвовать).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D514B07-A475-C2B1-3831-87E422395941}"/>
              </a:ext>
            </a:extLst>
          </p:cNvPr>
          <p:cNvCxnSpPr/>
          <p:nvPr/>
        </p:nvCxnSpPr>
        <p:spPr>
          <a:xfrm>
            <a:off x="1637387" y="3566004"/>
            <a:ext cx="0" cy="14883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110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554401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defTabSz="360000">
              <a:lnSpc>
                <a:spcPct val="100000"/>
              </a:lnSpc>
              <a:spcBef>
                <a:spcPts val="560"/>
              </a:spcBef>
              <a:tabLst>
                <a:tab pos="360000" algn="l"/>
                <a:tab pos="720000" algn="l"/>
                <a:tab pos="1080000" algn="l"/>
                <a:tab pos="1440000" algn="l"/>
              </a:tabLst>
            </a:pPr>
            <a:r>
              <a:rPr sz="2800" b="1" spc="225" dirty="0">
                <a:cs typeface="Arial"/>
              </a:rPr>
              <a:t>WHO</a:t>
            </a:r>
            <a:r>
              <a:rPr lang="ru-RU" sz="2800" b="1" spc="225" dirty="0"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		</a:t>
            </a:r>
            <a:r>
              <a:rPr lang="ru-RU" sz="2000" dirty="0"/>
              <a:t>Кого мы хотим изучить?</a:t>
            </a:r>
            <a:endParaRPr lang="ru-RU" dirty="0"/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  <a:tab pos="720000" algn="l"/>
                <a:tab pos="1080000" algn="l"/>
              </a:tabLst>
            </a:pPr>
            <a:r>
              <a:rPr sz="2800" b="1" spc="195" dirty="0">
                <a:cs typeface="Arial"/>
              </a:rPr>
              <a:t>WHAT</a:t>
            </a:r>
            <a:r>
              <a:rPr lang="ru-RU" sz="2800" b="1" spc="195" dirty="0">
                <a:latin typeface="Arial"/>
                <a:cs typeface="Arial"/>
              </a:rPr>
              <a:t>		</a:t>
            </a:r>
            <a:r>
              <a:rPr lang="ru-RU" sz="2000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</a:tabLst>
            </a:pPr>
            <a:r>
              <a:rPr sz="2800" b="1" spc="210" dirty="0">
                <a:cs typeface="Arial"/>
              </a:rPr>
              <a:t>WHY</a:t>
            </a:r>
            <a:r>
              <a:rPr lang="ru-RU" sz="2800" b="1" spc="210" dirty="0">
                <a:cs typeface="Arial"/>
              </a:rPr>
              <a:t>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sz="2000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862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cs typeface="Arial"/>
              </a:rPr>
              <a:t>WHERE</a:t>
            </a:r>
            <a:r>
              <a:rPr lang="ru-RU" sz="2800" b="1" spc="145" dirty="0"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 </a:t>
            </a:r>
            <a:r>
              <a:rPr lang="ru-RU" sz="2000" dirty="0"/>
              <a:t>Где контактировать с респондентом?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  </a:t>
            </a:r>
            <a:r>
              <a:rPr lang="ru-RU" sz="2000" dirty="0"/>
              <a:t>Когда хотим получить эту информацию?</a:t>
            </a:r>
            <a:endParaRPr lang="ru-RU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7911096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lang="ru-RU" dirty="0"/>
              <a:t>Определяем основные задачи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Фреймворк </a:t>
            </a:r>
            <a:r>
              <a:rPr lang="en-US" noProof="1"/>
              <a:t>WhoWhatWhy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Who What When: </a:t>
            </a:r>
            <a:r>
              <a:rPr lang="ru-RU" dirty="0"/>
              <a:t>Пример</a:t>
            </a:r>
            <a:endParaRPr lang="ru-RU"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9207137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 dirty="0"/>
              <a:t>Про что</a:t>
            </a:r>
            <a:r>
              <a:rPr lang="ru-RU" sz="2400" dirty="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Какие </a:t>
            </a:r>
            <a:r>
              <a:rPr lang="ru-RU" sz="2400" b="1" dirty="0"/>
              <a:t>метрики</a:t>
            </a:r>
            <a:r>
              <a:rPr lang="ru-RU" sz="2400" dirty="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Какие </a:t>
            </a:r>
            <a:r>
              <a:rPr lang="ru-RU" sz="2400" b="1" dirty="0"/>
              <a:t>вопросы</a:t>
            </a:r>
            <a:r>
              <a:rPr lang="ru-RU" sz="2400" dirty="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Какая </a:t>
            </a:r>
            <a:r>
              <a:rPr lang="ru-RU" sz="2400" b="1" dirty="0"/>
              <a:t>формулировка вопроса</a:t>
            </a:r>
            <a:r>
              <a:rPr lang="ru-RU" sz="2400" dirty="0"/>
              <a:t> подходит для наших целей?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Стрелка вниз 2">
            <a:extLst>
              <a:ext uri="{FF2B5EF4-FFF2-40B4-BE49-F238E27FC236}">
                <a16:creationId xmlns:a16="http://schemas.microsoft.com/office/drawing/2014/main" id="{50472277-3566-D62E-023F-B2638B261DE0}"/>
              </a:ext>
            </a:extLst>
          </p:cNvPr>
          <p:cNvSpPr/>
          <p:nvPr/>
        </p:nvSpPr>
        <p:spPr>
          <a:xfrm>
            <a:off x="10149840" y="1695447"/>
            <a:ext cx="940526" cy="19528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837511"/>
            <a:ext cx="10764328" cy="38840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поведение людей и отношение их к чему-либо можно выразить с помощью чисел.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Цель: </a:t>
            </a:r>
            <a:r>
              <a:rPr lang="ru-RU" u="sng" dirty="0"/>
              <a:t>собрать статистику</a:t>
            </a:r>
            <a:r>
              <a:rPr lang="ru-RU" dirty="0"/>
              <a:t>, </a:t>
            </a:r>
            <a:r>
              <a:rPr lang="ru-RU" u="sng" dirty="0"/>
              <a:t>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  <p:pic>
        <p:nvPicPr>
          <p:cNvPr id="6146" name="Picture 2" descr="Качественные и количественные исследования — BRIF Research Group BLOG —  блог о маркетинговых исследованиях">
            <a:extLst>
              <a:ext uri="{FF2B5EF4-FFF2-40B4-BE49-F238E27FC236}">
                <a16:creationId xmlns:a16="http://schemas.microsoft.com/office/drawing/2014/main" id="{3DE231E3-866D-3CE5-98F8-E084E770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1494" y="91180"/>
            <a:ext cx="3080506" cy="15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045" y="341165"/>
            <a:ext cx="11163688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Про что стоит помнить при составлении опросов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5984" y="1266877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261591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5971532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5929757"/>
            <a:ext cx="1207566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совершенно не согласен</a:t>
            </a: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5941798"/>
            <a:ext cx="94932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согласен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0420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0420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0420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0420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0420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578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pc="-37" dirty="0">
                <a:solidFill>
                  <a:srgbClr val="0034EC"/>
                </a:solidFill>
              </a:rPr>
              <a:t>#1 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1884085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23548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514494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25111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638183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</a:t>
            </a:r>
            <a:r>
              <a:rPr sz="2000" dirty="0" err="1"/>
              <a:t>пищу</a:t>
            </a:r>
            <a:r>
              <a:rPr sz="2000" dirty="0"/>
              <a:t>?</a:t>
            </a:r>
            <a:br>
              <a:rPr lang="ru-RU" sz="2000" dirty="0"/>
            </a:br>
            <a:r>
              <a:rPr sz="2000" dirty="0"/>
              <a:t>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29288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670367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03474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475450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5881106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314" name="Picture 2" descr="Вредные пищевые привычки">
            <a:extLst>
              <a:ext uri="{FF2B5EF4-FFF2-40B4-BE49-F238E27FC236}">
                <a16:creationId xmlns:a16="http://schemas.microsoft.com/office/drawing/2014/main" id="{3D5119DE-9539-F865-96B2-A8D3B52E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6685" y="4378470"/>
            <a:ext cx="3406619" cy="25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3885423"/>
            <a:ext cx="67119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Совсем неважно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1215" y="3885423"/>
            <a:ext cx="49085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Очень важно</a:t>
            </a:r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3414877" y="424783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24783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24783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24783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24783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1" y="3997863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#2 </a:t>
            </a:r>
            <a:r>
              <a:rPr lang="ru-RU" dirty="0"/>
              <a:t>Отношение к здоровому питанию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95863" y="2118133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lang="ru-RU" sz="2000" dirty="0"/>
              <a:t>1. 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465423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2843556"/>
            <a:ext cx="7942308" cy="93230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60000" marR="5080" indent="-360000">
              <a:spcBef>
                <a:spcPts val="70"/>
              </a:spcBef>
              <a:tabLst>
                <a:tab pos="537210" algn="l"/>
              </a:tabLst>
            </a:pPr>
            <a:r>
              <a:rPr lang="ru-RU" sz="2000" dirty="0"/>
              <a:t>2. Оцените важность соблюдения правил здорового питания для вас по шкале от 1  до 5,</a:t>
            </a:r>
            <a:br>
              <a:rPr lang="ru-RU" sz="2000" dirty="0"/>
            </a:br>
            <a:r>
              <a:rPr lang="ru-RU" sz="2000" dirty="0"/>
              <a:t>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1506468" y="282879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38" name="Picture 2" descr="Здоровое питание: заблуждения и правила">
            <a:extLst>
              <a:ext uri="{FF2B5EF4-FFF2-40B4-BE49-F238E27FC236}">
                <a16:creationId xmlns:a16="http://schemas.microsoft.com/office/drawing/2014/main" id="{7866D5F1-D33E-DABE-2A31-08FDBEBFD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6631" y="3973178"/>
            <a:ext cx="3105369" cy="28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#3 </a:t>
            </a:r>
            <a:r>
              <a:rPr lang="ru-RU" dirty="0"/>
              <a:t>Опыт посещения общепита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73995" y="1791666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5885" y="249412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995" y="3037480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85" y="339320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373" y="3920184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85" y="466955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362" name="Picture 2" descr="Вкусно — и точка» показала новое оформление фасадов сети питания | Rusbase">
            <a:extLst>
              <a:ext uri="{FF2B5EF4-FFF2-40B4-BE49-F238E27FC236}">
                <a16:creationId xmlns:a16="http://schemas.microsoft.com/office/drawing/2014/main" id="{36BB35C1-1C5C-BFC5-0274-1D94AF8A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343" y="4631635"/>
            <a:ext cx="3838657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70051" y="2528145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3476" y="3424002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8502" y="534412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  <p:pic>
        <p:nvPicPr>
          <p:cNvPr id="16386" name="Picture 2" descr="Укроп»: кафе здорового питания на улице Марата">
            <a:extLst>
              <a:ext uri="{FF2B5EF4-FFF2-40B4-BE49-F238E27FC236}">
                <a16:creationId xmlns:a16="http://schemas.microsoft.com/office/drawing/2014/main" id="{10D09B28-8C14-2F8A-DD27-91C4E42F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0" y="3721100"/>
            <a:ext cx="4699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415" dirty="0">
                <a:solidFill>
                  <a:srgbClr val="0034EC"/>
                </a:solidFill>
              </a:rPr>
              <a:t>#5 </a:t>
            </a:r>
            <a:r>
              <a:rPr lang="ru-RU" dirty="0"/>
              <a:t>Отношение к здоровому питанию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32120" y="1813618"/>
            <a:ext cx="699591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dirty="0"/>
              <a:t>где 1 – абсолютно не согласен, 5 — полностью согласен:</a:t>
            </a:r>
            <a:endParaRPr lang="ru-RU"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1527787" y="2611950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360532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338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3895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6026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8159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0694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0799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4462" y="345751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5951" y="345751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0781" y="345751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8055" y="345751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64690" y="345751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120" y="4424639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1441965" y="4895645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1479368" y="4917532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1477024" y="5252811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10" name="Picture 2" descr="ЗДОРОВОЕ ПИТАНИЕ">
            <a:extLst>
              <a:ext uri="{FF2B5EF4-FFF2-40B4-BE49-F238E27FC236}">
                <a16:creationId xmlns:a16="http://schemas.microsoft.com/office/drawing/2014/main" id="{185522CA-FD13-A176-CAE4-1BA156F4A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35689" y="4216781"/>
            <a:ext cx="3856311" cy="26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594165"/>
            <a:ext cx="106947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727" dirty="0">
                <a:solidFill>
                  <a:srgbClr val="0034EC"/>
                </a:solidFill>
              </a:rPr>
              <a:t>#6 </a:t>
            </a:r>
            <a:r>
              <a:rPr lang="ru-RU" dirty="0"/>
              <a:t>Социально-демографический портрет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20433" y="1911038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2598" y="2264011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32" y="2746274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3444" y="307998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433" y="3568388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3444" y="39173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433" y="4397063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3444" y="4742672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8434" name="Picture 2" descr="Социально-демографический портрет пожилого россиянина">
            <a:extLst>
              <a:ext uri="{FF2B5EF4-FFF2-40B4-BE49-F238E27FC236}">
                <a16:creationId xmlns:a16="http://schemas.microsoft.com/office/drawing/2014/main" id="{56E8F63F-57F0-BF70-FBC7-93077CF9A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8130" y="3230217"/>
            <a:ext cx="5173870" cy="3627783"/>
          </a:xfrm>
          <a:prstGeom prst="rect">
            <a:avLst/>
          </a:prstGeom>
          <a:noFill/>
          <a:ln w="15875">
            <a:solidFill>
              <a:srgbClr val="CEDAE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041BB-1A5C-D868-CB9E-CCC350ED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</a:t>
            </a:r>
            <a:br>
              <a:rPr lang="ru-RU" dirty="0"/>
            </a:br>
            <a:r>
              <a:rPr lang="ru-RU" dirty="0"/>
              <a:t>провести продуктовое исследование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B5F3A3-8052-CB42-ED14-D9994867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98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897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  <a:br>
              <a:rPr lang="ru-RU" dirty="0"/>
            </a:br>
            <a:r>
              <a:rPr lang="ru-RU" dirty="0"/>
              <a:t>Отношение к вещам / продуктам.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0" y="4281352"/>
            <a:ext cx="4584834" cy="2461203"/>
          </a:xfrm>
          <a:prstGeom prst="rect">
            <a:avLst/>
          </a:prstGeom>
        </p:spPr>
      </p:pic>
      <p:pic>
        <p:nvPicPr>
          <p:cNvPr id="2050" name="Picture 2" descr="Мемы с Олегом Тиньковым, санкции против Романа Абрамовича и неуловимый  Анатолий Чубайс: самые обсуждаемые миллиардеры года">
            <a:extLst>
              <a:ext uri="{FF2B5EF4-FFF2-40B4-BE49-F238E27FC236}">
                <a16:creationId xmlns:a16="http://schemas.microsoft.com/office/drawing/2014/main" id="{A7D38F2A-BBA7-D047-975D-EDB8F48B1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91303" y="0"/>
            <a:ext cx="3400697" cy="349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ведение - Психологос">
            <a:extLst>
              <a:ext uri="{FF2B5EF4-FFF2-40B4-BE49-F238E27FC236}">
                <a16:creationId xmlns:a16="http://schemas.microsoft.com/office/drawing/2014/main" id="{E86FD48F-E5C8-839E-7839-6B7D77EC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3" y="3839825"/>
            <a:ext cx="4406537" cy="30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6510</Words>
  <Application>Microsoft Macintosh PowerPoint</Application>
  <PresentationFormat>Широкоэкранный</PresentationFormat>
  <Paragraphs>717</Paragraphs>
  <Slides>88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-apple-system</vt:lpstr>
      <vt:lpstr>Arial</vt:lpstr>
      <vt:lpstr>Arial</vt:lpstr>
      <vt:lpstr>Calibri</vt:lpstr>
      <vt:lpstr>Calibri Light</vt:lpstr>
      <vt:lpstr>Consolas</vt:lpstr>
      <vt:lpstr>u2000</vt:lpstr>
      <vt:lpstr>Wingdings</vt:lpstr>
      <vt:lpstr>Тема Office</vt:lpstr>
      <vt:lpstr>Product management III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Презентация PowerPoint</vt:lpstr>
      <vt:lpstr>Алгоритм продуктовых исследований:</vt:lpstr>
      <vt:lpstr>Методы качественных исследований</vt:lpstr>
      <vt:lpstr>Виды качественных исследований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Фокус-группы: Зачем применяются?</vt:lpstr>
      <vt:lpstr>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Методы количественных исследований</vt:lpstr>
      <vt:lpstr>Количественные исследования</vt:lpstr>
      <vt:lpstr>Количественные исследования: 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Финальные замечания про продуктовым исследованиям</vt:lpstr>
      <vt:lpstr>Ещё раз про виды продуктовых исследований</vt:lpstr>
      <vt:lpstr>Эффективность исследований</vt:lpstr>
      <vt:lpstr>Как внедрить результаты?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Анализ данных. Переводим в цифру Пример: Портрет фрилансеров с доходом 500$+:</vt:lpstr>
      <vt:lpstr>Построение CJM</vt:lpstr>
      <vt:lpstr>Как составить CJM</vt:lpstr>
      <vt:lpstr>Презентация PowerPoint</vt:lpstr>
      <vt:lpstr>Опросы</vt:lpstr>
      <vt:lpstr>Методы проведения опросов</vt:lpstr>
      <vt:lpstr>Мы не можем опросить всех</vt:lpstr>
      <vt:lpstr>Определяем основные задачи: Фреймворк WhoWhatWhy:</vt:lpstr>
      <vt:lpstr>Who What When: 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Социально-демографический портрет</vt:lpstr>
      <vt:lpstr>Задание: провести продуктовое исследование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</dc:title>
  <dc:creator>Валерий Студенников</dc:creator>
  <cp:lastModifiedBy>Валерий Студенников</cp:lastModifiedBy>
  <cp:revision>16</cp:revision>
  <dcterms:created xsi:type="dcterms:W3CDTF">2024-02-08T16:52:05Z</dcterms:created>
  <dcterms:modified xsi:type="dcterms:W3CDTF">2024-03-07T14:26:44Z</dcterms:modified>
</cp:coreProperties>
</file>